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6"/>
  </p:notesMasterIdLst>
  <p:sldIdLst>
    <p:sldId id="256" r:id="rId2"/>
    <p:sldId id="272" r:id="rId3"/>
    <p:sldId id="275" r:id="rId4"/>
    <p:sldId id="276" r:id="rId5"/>
    <p:sldId id="257" r:id="rId6"/>
    <p:sldId id="258" r:id="rId7"/>
    <p:sldId id="277" r:id="rId8"/>
    <p:sldId id="285" r:id="rId9"/>
    <p:sldId id="279" r:id="rId10"/>
    <p:sldId id="280" r:id="rId11"/>
    <p:sldId id="281" r:id="rId12"/>
    <p:sldId id="282" r:id="rId13"/>
    <p:sldId id="304" r:id="rId14"/>
    <p:sldId id="265" r:id="rId15"/>
    <p:sldId id="263" r:id="rId16"/>
    <p:sldId id="264" r:id="rId17"/>
    <p:sldId id="266" r:id="rId18"/>
    <p:sldId id="267" r:id="rId19"/>
    <p:sldId id="271" r:id="rId20"/>
    <p:sldId id="290" r:id="rId21"/>
    <p:sldId id="283" r:id="rId22"/>
    <p:sldId id="291" r:id="rId23"/>
    <p:sldId id="292" r:id="rId24"/>
    <p:sldId id="305" r:id="rId25"/>
    <p:sldId id="306" r:id="rId26"/>
    <p:sldId id="307" r:id="rId27"/>
    <p:sldId id="268" r:id="rId28"/>
    <p:sldId id="284" r:id="rId29"/>
    <p:sldId id="270" r:id="rId30"/>
    <p:sldId id="289" r:id="rId31"/>
    <p:sldId id="308" r:id="rId32"/>
    <p:sldId id="311" r:id="rId33"/>
    <p:sldId id="288" r:id="rId34"/>
    <p:sldId id="312" r:id="rId35"/>
    <p:sldId id="313" r:id="rId36"/>
    <p:sldId id="314" r:id="rId37"/>
    <p:sldId id="273" r:id="rId38"/>
    <p:sldId id="294" r:id="rId39"/>
    <p:sldId id="298" r:id="rId40"/>
    <p:sldId id="286" r:id="rId41"/>
    <p:sldId id="303" r:id="rId42"/>
    <p:sldId id="299" r:id="rId43"/>
    <p:sldId id="301" r:id="rId44"/>
    <p:sldId id="295" r:id="rId45"/>
    <p:sldId id="296" r:id="rId46"/>
    <p:sldId id="317" r:id="rId47"/>
    <p:sldId id="297" r:id="rId48"/>
    <p:sldId id="309" r:id="rId49"/>
    <p:sldId id="310" r:id="rId50"/>
    <p:sldId id="315" r:id="rId51"/>
    <p:sldId id="316" r:id="rId52"/>
    <p:sldId id="300" r:id="rId53"/>
    <p:sldId id="293" r:id="rId54"/>
    <p:sldId id="28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0000" autoAdjust="0"/>
  </p:normalViewPr>
  <p:slideViewPr>
    <p:cSldViewPr>
      <p:cViewPr varScale="1">
        <p:scale>
          <a:sx n="73" d="100"/>
          <a:sy n="73" d="100"/>
        </p:scale>
        <p:origin x="-14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2BC7A-1575-4139-B67C-6564BD774805}" type="datetimeFigureOut">
              <a:rPr lang="en-US" smtClean="0"/>
              <a:pPr/>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EAC90-706F-4528-A2A4-35A78E9CA2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by explaining</a:t>
            </a:r>
            <a:r>
              <a:rPr lang="en-US" baseline="0" dirty="0" smtClean="0"/>
              <a:t> the history of Murray Library’s teen programming</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Ask people</a:t>
            </a:r>
            <a:r>
              <a:rPr lang="en-US" baseline="0" dirty="0" smtClean="0"/>
              <a:t> to donate old puzzles that are missing pieces</a:t>
            </a:r>
          </a:p>
          <a:p>
            <a:pPr>
              <a:buFont typeface="Arial" pitchFamily="34" charset="0"/>
              <a:buChar char="•"/>
            </a:pPr>
            <a:r>
              <a:rPr lang="en-US" baseline="0" dirty="0" smtClean="0"/>
              <a:t>See if your children’s department has any extra </a:t>
            </a:r>
            <a:r>
              <a:rPr lang="en-US" baseline="0" dirty="0" err="1" smtClean="0"/>
              <a:t>googly</a:t>
            </a:r>
            <a:r>
              <a:rPr lang="en-US" baseline="0" dirty="0" smtClean="0"/>
              <a:t> eyes</a:t>
            </a:r>
          </a:p>
        </p:txBody>
      </p:sp>
      <p:sp>
        <p:nvSpPr>
          <p:cNvPr id="4" name="Slide Number Placeholder 3"/>
          <p:cNvSpPr>
            <a:spLocks noGrp="1"/>
          </p:cNvSpPr>
          <p:nvPr>
            <p:ph type="sldNum" sz="quarter" idx="10"/>
          </p:nvPr>
        </p:nvSpPr>
        <p:spPr/>
        <p:txBody>
          <a:bodyPr/>
          <a:lstStyle/>
          <a:p>
            <a:fld id="{AFBEAC90-706F-4528-A2A4-35A78E9CA23A}"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Buy </a:t>
            </a:r>
            <a:r>
              <a:rPr lang="en-US" dirty="0" err="1" smtClean="0"/>
              <a:t>bottlecaps</a:t>
            </a:r>
            <a:r>
              <a:rPr lang="en-US" dirty="0" smtClean="0"/>
              <a:t> at a brewing</a:t>
            </a:r>
            <a:r>
              <a:rPr lang="en-US" baseline="0" dirty="0" smtClean="0"/>
              <a:t> supply store for 78 cents</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to cut off sharp edges of skewers before craft</a:t>
            </a:r>
          </a:p>
          <a:p>
            <a:r>
              <a:rPr lang="en-US" baseline="0" dirty="0" smtClean="0"/>
              <a:t>Ask the kids to get creative– one of our kids did vampire teeth, another did a bowtie</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Started</a:t>
            </a:r>
            <a:r>
              <a:rPr lang="en-US" baseline="0" dirty="0" smtClean="0"/>
              <a:t> out as a film day, but this was changed after we decided that the film screenings weren’t working.</a:t>
            </a:r>
          </a:p>
          <a:p>
            <a:pPr>
              <a:buFont typeface="Arial" pitchFamily="34" charset="0"/>
              <a:buChar char="•"/>
            </a:pPr>
            <a:r>
              <a:rPr lang="en-US" baseline="0" dirty="0" smtClean="0"/>
              <a:t>Smash brothers tournament</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Talk with the teachers ahead</a:t>
            </a:r>
            <a:r>
              <a:rPr lang="en-US" baseline="0" dirty="0" smtClean="0"/>
              <a:t> of time so they can back you up</a:t>
            </a:r>
          </a:p>
          <a:p>
            <a:pPr>
              <a:buFont typeface="Arial" pitchFamily="34" charset="0"/>
              <a:buChar char="•"/>
            </a:pPr>
            <a:r>
              <a:rPr lang="en-US" baseline="0" dirty="0" smtClean="0"/>
              <a:t>Leave Flyers</a:t>
            </a:r>
          </a:p>
          <a:p>
            <a:pPr>
              <a:buFont typeface="Arial" pitchFamily="34" charset="0"/>
              <a:buChar char="•"/>
            </a:pPr>
            <a:r>
              <a:rPr lang="en-US" baseline="0" dirty="0" err="1" smtClean="0"/>
              <a:t>Adverise</a:t>
            </a:r>
            <a:r>
              <a:rPr lang="en-US" baseline="0" dirty="0" smtClean="0"/>
              <a:t> your TAG as a way to help them get scholarships</a:t>
            </a:r>
          </a:p>
          <a:p>
            <a:pPr>
              <a:buFont typeface="Arial" pitchFamily="34" charset="0"/>
              <a:buChar char="•"/>
            </a:pPr>
            <a:r>
              <a:rPr lang="en-US" baseline="0" dirty="0" smtClean="0"/>
              <a:t>We did pizza</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Let it be their group, not yours.</a:t>
            </a:r>
          </a:p>
          <a:p>
            <a:pPr>
              <a:buFont typeface="Arial" pitchFamily="34" charset="0"/>
              <a:buChar char="•"/>
            </a:pPr>
            <a:r>
              <a:rPr lang="en-US" dirty="0" smtClean="0"/>
              <a:t>A presidency allows someone else to run the group, which makes</a:t>
            </a:r>
            <a:r>
              <a:rPr lang="en-US" baseline="0" dirty="0" smtClean="0"/>
              <a:t> it more teen driven.</a:t>
            </a:r>
            <a:endParaRPr lang="en-US" dirty="0" smtClean="0"/>
          </a:p>
          <a:p>
            <a:pPr>
              <a:buFont typeface="Arial" pitchFamily="34" charset="0"/>
              <a:buChar char="•"/>
            </a:pPr>
            <a:r>
              <a:rPr lang="en-US" dirty="0" smtClean="0"/>
              <a:t>It can be a little stressful to rely on teens because they might not follow through. But it’s worth it. If they know you’re counting on them, they’ll follow through most of them time.</a:t>
            </a:r>
          </a:p>
          <a:p>
            <a:pPr>
              <a:buFont typeface="Arial" pitchFamily="34" charset="0"/>
              <a:buChar char="•"/>
            </a:pPr>
            <a:r>
              <a:rPr lang="en-US" dirty="0" smtClean="0"/>
              <a:t>If something you wanted your TAG to do doesn’t go anywhere</a:t>
            </a:r>
            <a:r>
              <a:rPr lang="en-US" baseline="0" dirty="0" smtClean="0"/>
              <a:t> and there is no renewed interest, let it go. Listen to their disinterest as well as you listen to their ideas.</a:t>
            </a:r>
          </a:p>
        </p:txBody>
      </p:sp>
      <p:sp>
        <p:nvSpPr>
          <p:cNvPr id="4" name="Slide Number Placeholder 3"/>
          <p:cNvSpPr>
            <a:spLocks noGrp="1"/>
          </p:cNvSpPr>
          <p:nvPr>
            <p:ph type="sldNum" sz="quarter" idx="10"/>
          </p:nvPr>
        </p:nvSpPr>
        <p:spPr/>
        <p:txBody>
          <a:bodyPr/>
          <a:lstStyle/>
          <a:p>
            <a:fld id="{AFBEAC90-706F-4528-A2A4-35A78E9CA23A}"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Get teens inside the library</a:t>
            </a:r>
          </a:p>
          <a:p>
            <a:pPr>
              <a:buFont typeface="Arial" pitchFamily="34" charset="0"/>
              <a:buChar char="•"/>
            </a:pPr>
            <a:r>
              <a:rPr lang="en-US" dirty="0" smtClean="0"/>
              <a:t>Foster a sense of ownership/positive relationship with the library</a:t>
            </a:r>
          </a:p>
          <a:p>
            <a:pPr>
              <a:buFont typeface="Arial" pitchFamily="34" charset="0"/>
              <a:buChar char="•"/>
            </a:pPr>
            <a:r>
              <a:rPr lang="en-US" dirty="0" smtClean="0"/>
              <a:t>Provide a safe place for creative expression without the pressure of earning a grade</a:t>
            </a:r>
          </a:p>
          <a:p>
            <a:pPr>
              <a:buFont typeface="Arial" pitchFamily="34" charset="0"/>
              <a:buChar char="•"/>
            </a:pPr>
            <a:r>
              <a:rPr lang="en-US" dirty="0" smtClean="0"/>
              <a:t>Create opportunities for teens to “geek out” or explore their intellectual interests</a:t>
            </a:r>
          </a:p>
          <a:p>
            <a:pPr>
              <a:buFont typeface="Arial" pitchFamily="34" charset="0"/>
              <a:buChar char="•"/>
            </a:pPr>
            <a:r>
              <a:rPr lang="en-US" dirty="0" smtClean="0"/>
              <a:t>Spark the love of reading</a:t>
            </a:r>
          </a:p>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It’s okay if your TAG</a:t>
            </a:r>
            <a:r>
              <a:rPr lang="en-US" baseline="0" dirty="0" smtClean="0"/>
              <a:t> uses your ideas, as long as they decide your ideas are cool</a:t>
            </a:r>
            <a:endParaRPr lang="en-US" dirty="0" smtClean="0"/>
          </a:p>
          <a:p>
            <a:pPr>
              <a:buFont typeface="Arial" pitchFamily="34" charset="0"/>
              <a:buChar char="•"/>
            </a:pPr>
            <a:r>
              <a:rPr lang="en-US" dirty="0" smtClean="0"/>
              <a:t>Teens can</a:t>
            </a:r>
            <a:r>
              <a:rPr lang="en-US" baseline="0" dirty="0" smtClean="0"/>
              <a:t> tell when you’re being fake.</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Every</a:t>
            </a:r>
            <a:r>
              <a:rPr lang="en-US" baseline="0" dirty="0" smtClean="0"/>
              <a:t> Doctor Who fan will recognize a weeping angel when they see one. There’s no need to say “Doctor Who Party!” in big letters. The mystery makes this advertisement an insider’s secret. I watched a lot of teens smile when they saw it.</a:t>
            </a:r>
          </a:p>
          <a:p>
            <a:pPr>
              <a:buFont typeface="Arial" pitchFamily="34" charset="0"/>
              <a:buChar char="•"/>
            </a:pPr>
            <a:r>
              <a:rPr lang="en-US" baseline="0" dirty="0" smtClean="0"/>
              <a:t>We cut the bottom part of this advertisement so teens could take the tabs. It allowed them to take something with them as a reminder.</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advertising campaign left</a:t>
            </a:r>
            <a:r>
              <a:rPr lang="en-US" baseline="0" dirty="0" smtClean="0"/>
              <a:t> the teens with the impression that weeping angels were following them everywhere. Some teens loved it and stole the advertisements. One boy confessed that he wanted to hang it on his wall when I caught him. I let him take it. Other teens took the advertisements down because they were </a:t>
            </a:r>
            <a:r>
              <a:rPr lang="en-US" baseline="0" dirty="0" err="1" smtClean="0"/>
              <a:t>creeped</a:t>
            </a:r>
            <a:r>
              <a:rPr lang="en-US" baseline="0" dirty="0" smtClean="0"/>
              <a:t> out by them. They disappeared en masse.</a:t>
            </a:r>
          </a:p>
          <a:p>
            <a:pPr>
              <a:buFont typeface="Arial" pitchFamily="34" charset="0"/>
              <a:buChar char="•"/>
            </a:pPr>
            <a:r>
              <a:rPr lang="en-US" baseline="0" dirty="0" smtClean="0"/>
              <a:t>These advertisements worked. We had over 85 participants at this lock-in.</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and fun</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did a zombie battle where everyone</a:t>
            </a:r>
            <a:r>
              <a:rPr lang="en-US" baseline="0" dirty="0" smtClean="0"/>
              <a:t> starts out human except the “original zombie”. The humans each have to complete tasks like hidden puzzles and such before the zombies take over. The zombies took over very quickly. If you do this event, be sure to make things easier for the humans.</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attendance is important and looks good on paper, it is not the only factor when considering the success of a program</a:t>
            </a:r>
          </a:p>
          <a:p>
            <a:r>
              <a:rPr lang="en-US" dirty="0" smtClean="0"/>
              <a:t>Influencing the life of a small number of teens is better than giving up the fight</a:t>
            </a:r>
          </a:p>
          <a:p>
            <a:r>
              <a:rPr lang="en-US" dirty="0" smtClean="0"/>
              <a:t>Teen programs are often sparsely attended. Similarly, teens check out fewer items and read fewer books than any other age group. This should not be an argument to minimize teen programming, but the reason why it is important.</a:t>
            </a:r>
          </a:p>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 programs we do after school you could pull of as a drop-in, particularly the gaming aspect. This are simply a series of ideas that we found actually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Big Screen TV’s,</a:t>
            </a:r>
            <a:r>
              <a:rPr lang="en-US" baseline="0" dirty="0" smtClean="0"/>
              <a:t> 2 </a:t>
            </a:r>
            <a:r>
              <a:rPr lang="en-US" baseline="0" dirty="0" err="1" smtClean="0"/>
              <a:t>Wii’s</a:t>
            </a:r>
            <a:r>
              <a:rPr lang="en-US" baseline="0" dirty="0" smtClean="0"/>
              <a:t>, and 1 Xbox 360, 4 tables, 50 chairs</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a:t>
            </a:r>
            <a:r>
              <a:rPr lang="en-US" baseline="0" dirty="0" smtClean="0"/>
              <a:t> schedule was different at the beginning of the year. Monday was board games and Wednesday was video games. But we soon learned that the kids wanted to get out both types of games every day. </a:t>
            </a:r>
          </a:p>
          <a:p>
            <a:endParaRPr lang="en-US" baseline="0" dirty="0" smtClean="0"/>
          </a:p>
          <a:p>
            <a:pPr>
              <a:buFont typeface="Arial" pitchFamily="34" charset="0"/>
              <a:buChar char="•"/>
            </a:pPr>
            <a:r>
              <a:rPr lang="en-US" baseline="0" dirty="0" smtClean="0"/>
              <a:t>We also learned that having multiple options gives the program more of a “hanging out” feel. Teens can choose what they want to do, and move around to different activities. This is optimal for a multitasking generation. This also makes teens who don’t want to participate in any activities, but want to come to the program for purely social reasons, feel comfortable sitting at the side lines with their cell phones. Our participation increased dramatically when we figured this out. </a:t>
            </a:r>
          </a:p>
          <a:p>
            <a:pPr>
              <a:buFont typeface="Arial" pitchFamily="34" charset="0"/>
              <a:buChar char="•"/>
            </a:pPr>
            <a:endParaRPr lang="en-US" baseline="0" dirty="0" smtClean="0"/>
          </a:p>
          <a:p>
            <a:pPr>
              <a:buFont typeface="Arial" pitchFamily="34" charset="0"/>
              <a:buChar char="•"/>
            </a:pPr>
            <a:r>
              <a:rPr lang="en-US" baseline="0" dirty="0" smtClean="0"/>
              <a:t>The primary activity is there for the kids who want variety. We do the same schedule every week so the kids know what to anticipate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idea to color every week was teen driven and the coloring pages themselves are teen driven.</a:t>
            </a:r>
          </a:p>
          <a:p>
            <a:r>
              <a:rPr lang="en-US" baseline="0" dirty="0" smtClean="0"/>
              <a:t>Use markers instead of crayons</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Play with the kids-</a:t>
            </a:r>
            <a:r>
              <a:rPr lang="en-US" baseline="0" dirty="0" smtClean="0"/>
              <a:t> our kids said this element was their favorite part of teen hour</a:t>
            </a:r>
          </a:p>
          <a:p>
            <a:pPr>
              <a:buFont typeface="Arial" pitchFamily="34" charset="0"/>
              <a:buChar char="•"/>
            </a:pPr>
            <a:endParaRPr lang="en-US" dirty="0" smtClean="0"/>
          </a:p>
          <a:p>
            <a:pPr>
              <a:buFont typeface="Arial" pitchFamily="34" charset="0"/>
              <a:buChar char="•"/>
            </a:pPr>
            <a:r>
              <a:rPr lang="en-US" dirty="0" err="1" smtClean="0"/>
              <a:t>Wii’s</a:t>
            </a:r>
            <a:r>
              <a:rPr lang="en-US" dirty="0" smtClean="0"/>
              <a:t> are okay to buy used, but get</a:t>
            </a:r>
            <a:r>
              <a:rPr lang="en-US" baseline="0" dirty="0" smtClean="0"/>
              <a:t> the Xbox 360 new</a:t>
            </a:r>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EAC90-706F-4528-A2A4-35A78E9CA23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32BE45C-F8D2-4F49-BDE3-D822937ADF48}" type="datetimeFigureOut">
              <a:rPr lang="en-US" smtClean="0"/>
              <a:pPr/>
              <a:t>4/30/2014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849D2E6-B1F2-4F85-A5C7-DCC1F1B25F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2BE45C-F8D2-4F49-BDE3-D822937ADF48}"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9D2E6-B1F2-4F85-A5C7-DCC1F1B25FA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2BE45C-F8D2-4F49-BDE3-D822937ADF48}"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9D2E6-B1F2-4F85-A5C7-DCC1F1B25FA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32BE45C-F8D2-4F49-BDE3-D822937ADF48}" type="datetimeFigureOut">
              <a:rPr lang="en-US" smtClean="0"/>
              <a:pPr/>
              <a:t>4/30/2014</a:t>
            </a:fld>
            <a:endParaRPr lang="en-US"/>
          </a:p>
        </p:txBody>
      </p:sp>
      <p:sp>
        <p:nvSpPr>
          <p:cNvPr id="9" name="Slide Number Placeholder 8"/>
          <p:cNvSpPr>
            <a:spLocks noGrp="1"/>
          </p:cNvSpPr>
          <p:nvPr>
            <p:ph type="sldNum" sz="quarter" idx="15"/>
          </p:nvPr>
        </p:nvSpPr>
        <p:spPr/>
        <p:txBody>
          <a:bodyPr rtlCol="0"/>
          <a:lstStyle/>
          <a:p>
            <a:fld id="{5849D2E6-B1F2-4F85-A5C7-DCC1F1B25FA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32BE45C-F8D2-4F49-BDE3-D822937ADF48}" type="datetimeFigureOut">
              <a:rPr lang="en-US" smtClean="0"/>
              <a:pPr/>
              <a:t>4/30/2014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849D2E6-B1F2-4F85-A5C7-DCC1F1B25F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2BE45C-F8D2-4F49-BDE3-D822937ADF48}"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9D2E6-B1F2-4F85-A5C7-DCC1F1B25FA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32BE45C-F8D2-4F49-BDE3-D822937ADF48}" type="datetimeFigureOut">
              <a:rPr lang="en-US" smtClean="0"/>
              <a:pPr/>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9D2E6-B1F2-4F85-A5C7-DCC1F1B25FA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32BE45C-F8D2-4F49-BDE3-D822937ADF48}" type="datetimeFigureOut">
              <a:rPr lang="en-US" smtClean="0"/>
              <a:pPr/>
              <a:t>4/30/2014</a:t>
            </a:fld>
            <a:endParaRPr lang="en-US"/>
          </a:p>
        </p:txBody>
      </p:sp>
      <p:sp>
        <p:nvSpPr>
          <p:cNvPr id="7" name="Slide Number Placeholder 6"/>
          <p:cNvSpPr>
            <a:spLocks noGrp="1"/>
          </p:cNvSpPr>
          <p:nvPr>
            <p:ph type="sldNum" sz="quarter" idx="11"/>
          </p:nvPr>
        </p:nvSpPr>
        <p:spPr/>
        <p:txBody>
          <a:bodyPr rtlCol="0"/>
          <a:lstStyle/>
          <a:p>
            <a:fld id="{5849D2E6-B1F2-4F85-A5C7-DCC1F1B25FA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BE45C-F8D2-4F49-BDE3-D822937ADF48}" type="datetimeFigureOut">
              <a:rPr lang="en-US" smtClean="0"/>
              <a:pPr/>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9D2E6-B1F2-4F85-A5C7-DCC1F1B25FA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32BE45C-F8D2-4F49-BDE3-D822937ADF48}" type="datetimeFigureOut">
              <a:rPr lang="en-US" smtClean="0"/>
              <a:pPr/>
              <a:t>4/30/2014</a:t>
            </a:fld>
            <a:endParaRPr lang="en-US"/>
          </a:p>
        </p:txBody>
      </p:sp>
      <p:sp>
        <p:nvSpPr>
          <p:cNvPr id="22" name="Slide Number Placeholder 21"/>
          <p:cNvSpPr>
            <a:spLocks noGrp="1"/>
          </p:cNvSpPr>
          <p:nvPr>
            <p:ph type="sldNum" sz="quarter" idx="15"/>
          </p:nvPr>
        </p:nvSpPr>
        <p:spPr/>
        <p:txBody>
          <a:bodyPr rtlCol="0"/>
          <a:lstStyle/>
          <a:p>
            <a:fld id="{5849D2E6-B1F2-4F85-A5C7-DCC1F1B25FA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32BE45C-F8D2-4F49-BDE3-D822937ADF48}" type="datetimeFigureOut">
              <a:rPr lang="en-US" smtClean="0"/>
              <a:pPr/>
              <a:t>4/30/2014</a:t>
            </a:fld>
            <a:endParaRPr lang="en-US"/>
          </a:p>
        </p:txBody>
      </p:sp>
      <p:sp>
        <p:nvSpPr>
          <p:cNvPr id="18" name="Slide Number Placeholder 17"/>
          <p:cNvSpPr>
            <a:spLocks noGrp="1"/>
          </p:cNvSpPr>
          <p:nvPr>
            <p:ph type="sldNum" sz="quarter" idx="11"/>
          </p:nvPr>
        </p:nvSpPr>
        <p:spPr/>
        <p:txBody>
          <a:bodyPr rtlCol="0"/>
          <a:lstStyle/>
          <a:p>
            <a:fld id="{5849D2E6-B1F2-4F85-A5C7-DCC1F1B25FA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32BE45C-F8D2-4F49-BDE3-D822937ADF48}" type="datetimeFigureOut">
              <a:rPr lang="en-US" smtClean="0"/>
              <a:pPr/>
              <a:t>4/30/2014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849D2E6-B1F2-4F85-A5C7-DCC1F1B25F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Programs That Work</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Coloring</a:t>
            </a:r>
            <a:endParaRPr lang="en-US" dirty="0"/>
          </a:p>
        </p:txBody>
      </p:sp>
      <p:sp>
        <p:nvSpPr>
          <p:cNvPr id="3" name="Content Placeholder 2"/>
          <p:cNvSpPr>
            <a:spLocks noGrp="1"/>
          </p:cNvSpPr>
          <p:nvPr>
            <p:ph sz="quarter" idx="1"/>
          </p:nvPr>
        </p:nvSpPr>
        <p:spPr>
          <a:xfrm>
            <a:off x="457200" y="5181600"/>
            <a:ext cx="7467600" cy="1143000"/>
          </a:xfrm>
        </p:spPr>
        <p:txBody>
          <a:bodyPr/>
          <a:lstStyle/>
          <a:p>
            <a:r>
              <a:rPr lang="en-US" dirty="0" smtClean="0"/>
              <a:t>Print out coloring sheets from Google images</a:t>
            </a:r>
          </a:p>
          <a:p>
            <a:r>
              <a:rPr lang="en-US" dirty="0" smtClean="0"/>
              <a:t>Ask teens what they want</a:t>
            </a:r>
          </a:p>
        </p:txBody>
      </p:sp>
      <p:pic>
        <p:nvPicPr>
          <p:cNvPr id="8" name="Picture 7" descr="melting_crayons_is_fun_xd_by_mindlessgalx-d4k2dpf.jpg"/>
          <p:cNvPicPr>
            <a:picLocks noChangeAspect="1"/>
          </p:cNvPicPr>
          <p:nvPr/>
        </p:nvPicPr>
        <p:blipFill>
          <a:blip r:embed="rId3" cstate="print"/>
          <a:srcRect l="1124" t="1963" r="1124" b="19494"/>
          <a:stretch>
            <a:fillRect/>
          </a:stretch>
        </p:blipFill>
        <p:spPr>
          <a:xfrm>
            <a:off x="762000" y="1447800"/>
            <a:ext cx="6629400" cy="36576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Tuesday: Nail Club/Lego Club</a:t>
            </a:r>
            <a:endParaRPr lang="en-US" dirty="0"/>
          </a:p>
        </p:txBody>
      </p:sp>
      <p:sp>
        <p:nvSpPr>
          <p:cNvPr id="3" name="Content Placeholder 2"/>
          <p:cNvSpPr>
            <a:spLocks noGrp="1"/>
          </p:cNvSpPr>
          <p:nvPr>
            <p:ph sz="quarter" idx="1"/>
          </p:nvPr>
        </p:nvSpPr>
        <p:spPr>
          <a:xfrm>
            <a:off x="457200" y="5257800"/>
            <a:ext cx="7467600" cy="990600"/>
          </a:xfrm>
        </p:spPr>
        <p:txBody>
          <a:bodyPr/>
          <a:lstStyle/>
          <a:p>
            <a:r>
              <a:rPr lang="en-US" dirty="0" smtClean="0"/>
              <a:t>We use </a:t>
            </a:r>
            <a:r>
              <a:rPr lang="en-US" dirty="0" err="1" smtClean="0"/>
              <a:t>Legos</a:t>
            </a:r>
            <a:r>
              <a:rPr lang="en-US" dirty="0" smtClean="0"/>
              <a:t> from the children’s department</a:t>
            </a:r>
          </a:p>
          <a:p>
            <a:r>
              <a:rPr lang="en-US" dirty="0" smtClean="0"/>
              <a:t>Cheap nail polish– black, blue, yellow, seasonal</a:t>
            </a:r>
          </a:p>
        </p:txBody>
      </p:sp>
      <p:pic>
        <p:nvPicPr>
          <p:cNvPr id="4" name="Picture 3" descr="010.JPG"/>
          <p:cNvPicPr>
            <a:picLocks noChangeAspect="1"/>
          </p:cNvPicPr>
          <p:nvPr/>
        </p:nvPicPr>
        <p:blipFill>
          <a:blip r:embed="rId2" cstate="print"/>
          <a:stretch>
            <a:fillRect/>
          </a:stretch>
        </p:blipFill>
        <p:spPr>
          <a:xfrm>
            <a:off x="5661199" y="1524000"/>
            <a:ext cx="2111201"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014.JPG"/>
          <p:cNvPicPr>
            <a:picLocks noChangeAspect="1"/>
          </p:cNvPicPr>
          <p:nvPr/>
        </p:nvPicPr>
        <p:blipFill>
          <a:blip r:embed="rId3" cstate="print"/>
          <a:stretch>
            <a:fillRect/>
          </a:stretch>
        </p:blipFill>
        <p:spPr>
          <a:xfrm>
            <a:off x="571500" y="1752600"/>
            <a:ext cx="49149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Games</a:t>
            </a:r>
            <a:endParaRPr lang="en-US" dirty="0"/>
          </a:p>
        </p:txBody>
      </p:sp>
      <p:sp>
        <p:nvSpPr>
          <p:cNvPr id="3" name="Content Placeholder 2"/>
          <p:cNvSpPr>
            <a:spLocks noGrp="1"/>
          </p:cNvSpPr>
          <p:nvPr>
            <p:ph sz="quarter" idx="1"/>
          </p:nvPr>
        </p:nvSpPr>
        <p:spPr>
          <a:xfrm>
            <a:off x="838200" y="4953000"/>
            <a:ext cx="7467600" cy="1143000"/>
          </a:xfrm>
        </p:spPr>
        <p:txBody>
          <a:bodyPr/>
          <a:lstStyle/>
          <a:p>
            <a:r>
              <a:rPr lang="en-US" dirty="0" smtClean="0"/>
              <a:t>You can start your own gaming with donations and a grant from </a:t>
            </a:r>
            <a:r>
              <a:rPr lang="en-US" dirty="0" err="1" smtClean="0"/>
              <a:t>Walmart</a:t>
            </a:r>
            <a:endParaRPr lang="en-US" dirty="0" smtClean="0"/>
          </a:p>
          <a:p>
            <a:pPr lvl="1">
              <a:buNone/>
            </a:pPr>
            <a:endParaRPr lang="en-US" dirty="0" smtClean="0"/>
          </a:p>
        </p:txBody>
      </p:sp>
      <p:pic>
        <p:nvPicPr>
          <p:cNvPr id="4" name="Picture 3" descr="E&amp;K 372.JPG"/>
          <p:cNvPicPr>
            <a:picLocks noChangeAspect="1"/>
          </p:cNvPicPr>
          <p:nvPr/>
        </p:nvPicPr>
        <p:blipFill>
          <a:blip r:embed="rId3" cstate="print"/>
          <a:stretch>
            <a:fillRect/>
          </a:stretch>
        </p:blipFill>
        <p:spPr>
          <a:xfrm>
            <a:off x="1098385" y="1447800"/>
            <a:ext cx="6064415"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Crafts</a:t>
            </a:r>
            <a:endParaRPr lang="en-US" dirty="0"/>
          </a:p>
        </p:txBody>
      </p:sp>
      <p:pic>
        <p:nvPicPr>
          <p:cNvPr id="10" name="Content Placeholder 9" descr="4406503559_12acb8f4f3_z.jpg"/>
          <p:cNvPicPr>
            <a:picLocks noGrp="1" noChangeAspect="1"/>
          </p:cNvPicPr>
          <p:nvPr>
            <p:ph sz="quarter" idx="1"/>
          </p:nvPr>
        </p:nvPicPr>
        <p:blipFill>
          <a:blip r:embed="rId2" cstate="print"/>
          <a:srcRect b="9524"/>
          <a:stretch>
            <a:fillRect/>
          </a:stretch>
        </p:blipFill>
        <p:spPr>
          <a:xfrm>
            <a:off x="1905000" y="1524000"/>
            <a:ext cx="4800600" cy="4343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 Dream Crafts for teens</a:t>
            </a:r>
            <a:endParaRPr lang="en-US" dirty="0"/>
          </a:p>
        </p:txBody>
      </p:sp>
      <p:sp>
        <p:nvSpPr>
          <p:cNvPr id="4" name="Subtitle 3"/>
          <p:cNvSpPr>
            <a:spLocks noGrp="1"/>
          </p:cNvSpPr>
          <p:nvPr>
            <p:ph type="subTitle" idx="1"/>
          </p:nvPr>
        </p:nvSpPr>
        <p:spPr>
          <a:xfrm>
            <a:off x="1371600" y="3962400"/>
            <a:ext cx="6400800" cy="1752600"/>
          </a:xfrm>
        </p:spPr>
        <p:txBody>
          <a:bodyPr/>
          <a:lstStyle/>
          <a:p>
            <a:r>
              <a:rPr lang="en-US" dirty="0" smtClean="0"/>
              <a:t>For a $10-$20 budget for a group of 10-25</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Soctopus</a:t>
            </a:r>
            <a:r>
              <a:rPr lang="en-US" dirty="0" smtClean="0"/>
              <a:t>   $11</a:t>
            </a:r>
            <a:endParaRPr lang="en-US" dirty="0"/>
          </a:p>
        </p:txBody>
      </p:sp>
      <p:pic>
        <p:nvPicPr>
          <p:cNvPr id="4" name="Content Placeholder 3" descr="socktopus-e1371756142116.jpg"/>
          <p:cNvPicPr>
            <a:picLocks noGrp="1" noChangeAspect="1"/>
          </p:cNvPicPr>
          <p:nvPr>
            <p:ph type="pic" idx="1"/>
          </p:nvPr>
        </p:nvPicPr>
        <p:blipFill>
          <a:blip r:embed="rId3" cstate="print"/>
          <a:srcRect t="5556" r="7778" b="8889"/>
          <a:stretch>
            <a:fillRect/>
          </a:stretch>
        </p:blipFill>
        <p:spPr>
          <a:xfrm>
            <a:off x="762000" y="457200"/>
            <a:ext cx="4743450" cy="5867400"/>
          </a:xfrm>
        </p:spPr>
      </p:pic>
      <p:sp>
        <p:nvSpPr>
          <p:cNvPr id="5" name="Text Placeholder 4"/>
          <p:cNvSpPr>
            <a:spLocks noGrp="1"/>
          </p:cNvSpPr>
          <p:nvPr>
            <p:ph type="body" sz="half" idx="2"/>
          </p:nvPr>
        </p:nvSpPr>
        <p:spPr>
          <a:xfrm>
            <a:off x="6400800" y="5334000"/>
            <a:ext cx="1524000" cy="4956048"/>
          </a:xfrm>
        </p:spPr>
        <p:txBody>
          <a:bodyPr/>
          <a:lstStyle/>
          <a:p>
            <a:r>
              <a:rPr lang="en-US" dirty="0" smtClean="0"/>
              <a:t>http://bloodybunny.blogspot.com/2012/11/socktopus-tutorial.html</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Socktopus</a:t>
            </a:r>
            <a:r>
              <a:rPr lang="en-US" dirty="0" smtClean="0"/>
              <a:t> Hacks</a:t>
            </a:r>
            <a:endParaRPr lang="en-US" dirty="0"/>
          </a:p>
        </p:txBody>
      </p:sp>
      <p:sp>
        <p:nvSpPr>
          <p:cNvPr id="3" name="Content Placeholder 2"/>
          <p:cNvSpPr>
            <a:spLocks noGrp="1"/>
          </p:cNvSpPr>
          <p:nvPr>
            <p:ph sz="quarter" idx="1"/>
          </p:nvPr>
        </p:nvSpPr>
        <p:spPr>
          <a:xfrm>
            <a:off x="457200" y="1600200"/>
            <a:ext cx="7467600" cy="2438400"/>
          </a:xfrm>
        </p:spPr>
        <p:txBody>
          <a:bodyPr>
            <a:normAutofit/>
          </a:bodyPr>
          <a:lstStyle/>
          <a:p>
            <a:r>
              <a:rPr lang="en-US" dirty="0" smtClean="0"/>
              <a:t>Kmart often has clearance socks for under $1</a:t>
            </a:r>
          </a:p>
          <a:p>
            <a:r>
              <a:rPr lang="en-US" dirty="0" smtClean="0"/>
              <a:t>Buy felt squares for the eyes</a:t>
            </a:r>
          </a:p>
          <a:p>
            <a:r>
              <a:rPr lang="en-US" dirty="0" smtClean="0"/>
              <a:t>Cut out eyes beforehand or provide eye templates for teens who have trouble with cutting perfect circles</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Marshmallow Guns   $25</a:t>
            </a:r>
            <a:endParaRPr lang="en-US" dirty="0"/>
          </a:p>
        </p:txBody>
      </p:sp>
      <p:pic>
        <p:nvPicPr>
          <p:cNvPr id="4" name="Content Placeholder 3" descr="marshmallow-shooter-1024x685.jpg"/>
          <p:cNvPicPr>
            <a:picLocks noGrp="1" noChangeAspect="1"/>
          </p:cNvPicPr>
          <p:nvPr>
            <p:ph type="pic" idx="1"/>
          </p:nvPr>
        </p:nvPicPr>
        <p:blipFill>
          <a:blip r:embed="rId2" cstate="print"/>
          <a:srcRect l="3704" r="3704"/>
          <a:stretch>
            <a:fillRect/>
          </a:stretch>
        </p:blipFill>
        <p:spPr>
          <a:xfrm>
            <a:off x="228600" y="1066800"/>
            <a:ext cx="5715000" cy="4629150"/>
          </a:xfrm>
        </p:spPr>
      </p:pic>
      <p:sp>
        <p:nvSpPr>
          <p:cNvPr id="5" name="Text Placeholder 4"/>
          <p:cNvSpPr>
            <a:spLocks noGrp="1"/>
          </p:cNvSpPr>
          <p:nvPr>
            <p:ph type="body" sz="half" idx="2"/>
          </p:nvPr>
        </p:nvSpPr>
        <p:spPr>
          <a:xfrm>
            <a:off x="6400800" y="5105400"/>
            <a:ext cx="1524000" cy="4956048"/>
          </a:xfrm>
        </p:spPr>
        <p:txBody>
          <a:bodyPr/>
          <a:lstStyle/>
          <a:p>
            <a:r>
              <a:rPr lang="en-US" dirty="0" smtClean="0"/>
              <a:t>http://ohamanda.com/2011/10/06/how-to-make-a-mini-marshmallow-shooter-gun-from-pvc-pipe/</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Marshmallow Gun Hacks</a:t>
            </a:r>
            <a:endParaRPr lang="en-US" dirty="0"/>
          </a:p>
        </p:txBody>
      </p:sp>
      <p:sp>
        <p:nvSpPr>
          <p:cNvPr id="3" name="Content Placeholder 2"/>
          <p:cNvSpPr>
            <a:spLocks noGrp="1"/>
          </p:cNvSpPr>
          <p:nvPr>
            <p:ph sz="quarter" idx="1"/>
          </p:nvPr>
        </p:nvSpPr>
        <p:spPr>
          <a:xfrm>
            <a:off x="457200" y="1600200"/>
            <a:ext cx="7467600" cy="4267200"/>
          </a:xfrm>
        </p:spPr>
        <p:txBody>
          <a:bodyPr>
            <a:normAutofit/>
          </a:bodyPr>
          <a:lstStyle/>
          <a:p>
            <a:r>
              <a:rPr lang="en-US" dirty="0" smtClean="0"/>
              <a:t>Do this craft during the warmer months, and host a marshmallow gun fight outside</a:t>
            </a:r>
          </a:p>
          <a:p>
            <a:r>
              <a:rPr lang="en-US" dirty="0" smtClean="0"/>
              <a:t>The simpler/smaller the marshmallow gun pattern you use, the cheaper this craft is</a:t>
            </a:r>
          </a:p>
          <a:p>
            <a:r>
              <a:rPr lang="en-US" dirty="0" smtClean="0"/>
              <a:t>Sort out the pieces you need for each gun then put them in individual plastic bags</a:t>
            </a:r>
          </a:p>
          <a:p>
            <a:r>
              <a:rPr lang="en-US" dirty="0" smtClean="0"/>
              <a:t>Trace out the basic pattern of the gun on poster board for demonstration purposes</a:t>
            </a:r>
          </a:p>
          <a:p>
            <a:r>
              <a:rPr lang="en-US" dirty="0" smtClean="0"/>
              <a:t>Use colored duct tape or sharpies to decorate the guns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Easter egg tea cups   $9</a:t>
            </a:r>
            <a:endParaRPr lang="en-US" dirty="0"/>
          </a:p>
        </p:txBody>
      </p:sp>
      <p:pic>
        <p:nvPicPr>
          <p:cNvPr id="6" name="Picture Placeholder 5" descr="061.JPG"/>
          <p:cNvPicPr>
            <a:picLocks noGrp="1" noChangeAspect="1"/>
          </p:cNvPicPr>
          <p:nvPr>
            <p:ph type="pic" idx="1"/>
          </p:nvPr>
        </p:nvPicPr>
        <p:blipFill>
          <a:blip r:embed="rId3" cstate="print"/>
          <a:srcRect l="8642" t="11111" b="34259"/>
          <a:stretch>
            <a:fillRect/>
          </a:stretch>
        </p:blipFill>
        <p:spPr>
          <a:xfrm>
            <a:off x="304800" y="1143000"/>
            <a:ext cx="5638800" cy="4495800"/>
          </a:xfrm>
        </p:spPr>
      </p:pic>
      <p:sp>
        <p:nvSpPr>
          <p:cNvPr id="5" name="Text Placeholder 4"/>
          <p:cNvSpPr>
            <a:spLocks noGrp="1"/>
          </p:cNvSpPr>
          <p:nvPr>
            <p:ph type="body" sz="half" idx="2"/>
          </p:nvPr>
        </p:nvSpPr>
        <p:spPr>
          <a:xfrm>
            <a:off x="6477000" y="5334000"/>
            <a:ext cx="1524000" cy="4956048"/>
          </a:xfrm>
        </p:spPr>
        <p:txBody>
          <a:bodyPr/>
          <a:lstStyle/>
          <a:p>
            <a:r>
              <a:rPr lang="en-US" dirty="0" smtClean="0"/>
              <a:t>http://www.creativityinprogress.com/plastic-easter-egg-tea-cups/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2011</a:t>
            </a:r>
            <a:endParaRPr lang="en-US" dirty="0"/>
          </a:p>
        </p:txBody>
      </p:sp>
      <p:sp>
        <p:nvSpPr>
          <p:cNvPr id="3" name="Content Placeholder 2"/>
          <p:cNvSpPr>
            <a:spLocks noGrp="1"/>
          </p:cNvSpPr>
          <p:nvPr>
            <p:ph sz="quarter" idx="1"/>
          </p:nvPr>
        </p:nvSpPr>
        <p:spPr/>
        <p:txBody>
          <a:bodyPr/>
          <a:lstStyle/>
          <a:p>
            <a:r>
              <a:rPr lang="en-US" dirty="0" smtClean="0"/>
              <a:t>Writing Club</a:t>
            </a:r>
          </a:p>
          <a:p>
            <a:r>
              <a:rPr lang="en-US" dirty="0" smtClean="0"/>
              <a:t>Junior High Book Club</a:t>
            </a:r>
          </a:p>
          <a:p>
            <a:r>
              <a:rPr lang="en-US" dirty="0" smtClean="0"/>
              <a:t>Summer Reading Program</a:t>
            </a:r>
          </a:p>
          <a:p>
            <a:r>
              <a:rPr lang="en-US" dirty="0" smtClean="0"/>
              <a:t>Annual Tie Dye Party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Easter egg tea cup hacks</a:t>
            </a:r>
            <a:endParaRPr lang="en-US" dirty="0"/>
          </a:p>
        </p:txBody>
      </p:sp>
      <p:sp>
        <p:nvSpPr>
          <p:cNvPr id="6" name="Content Placeholder 5"/>
          <p:cNvSpPr>
            <a:spLocks noGrp="1"/>
          </p:cNvSpPr>
          <p:nvPr>
            <p:ph sz="quarter" idx="1"/>
          </p:nvPr>
        </p:nvSpPr>
        <p:spPr/>
        <p:txBody>
          <a:bodyPr/>
          <a:lstStyle/>
          <a:p>
            <a:r>
              <a:rPr lang="en-US" dirty="0" smtClean="0"/>
              <a:t>Use hot glue instead of tacky glue</a:t>
            </a:r>
          </a:p>
          <a:p>
            <a:r>
              <a:rPr lang="en-US" dirty="0" smtClean="0"/>
              <a:t>Offer as many decorating options as possible (sharpies, tiny jewels, buttons, puff balls)</a:t>
            </a:r>
          </a:p>
          <a:p>
            <a:r>
              <a:rPr lang="en-US" dirty="0" smtClean="0"/>
              <a:t>Buy eggs the day after Easter for a discount</a:t>
            </a:r>
          </a:p>
          <a:p>
            <a:r>
              <a:rPr lang="en-US" dirty="0" smtClean="0"/>
              <a:t>Use hot glue to cover up air holes to make the tea cup functional</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Slenderman</a:t>
            </a:r>
            <a:r>
              <a:rPr lang="en-US" dirty="0" smtClean="0"/>
              <a:t>    $7</a:t>
            </a:r>
            <a:endParaRPr lang="en-US" dirty="0"/>
          </a:p>
        </p:txBody>
      </p:sp>
      <p:pic>
        <p:nvPicPr>
          <p:cNvPr id="7" name="Picture Placeholder 6" descr="038.JPG"/>
          <p:cNvPicPr>
            <a:picLocks noGrp="1" noChangeAspect="1"/>
          </p:cNvPicPr>
          <p:nvPr>
            <p:ph type="pic" idx="1"/>
          </p:nvPr>
        </p:nvPicPr>
        <p:blipFill>
          <a:blip r:embed="rId3" cstate="print"/>
          <a:stretch>
            <a:fillRect/>
          </a:stretch>
        </p:blipFill>
        <p:spPr>
          <a:xfrm>
            <a:off x="228600" y="533400"/>
            <a:ext cx="5791200" cy="579120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Slenderman</a:t>
            </a:r>
            <a:r>
              <a:rPr lang="en-US" dirty="0" smtClean="0"/>
              <a:t> hacks</a:t>
            </a:r>
            <a:endParaRPr lang="en-US" dirty="0"/>
          </a:p>
        </p:txBody>
      </p:sp>
      <p:sp>
        <p:nvSpPr>
          <p:cNvPr id="6" name="Content Placeholder 5"/>
          <p:cNvSpPr>
            <a:spLocks noGrp="1"/>
          </p:cNvSpPr>
          <p:nvPr>
            <p:ph sz="quarter" idx="1"/>
          </p:nvPr>
        </p:nvSpPr>
        <p:spPr/>
        <p:txBody>
          <a:bodyPr/>
          <a:lstStyle/>
          <a:p>
            <a:r>
              <a:rPr lang="en-US" dirty="0" smtClean="0"/>
              <a:t>Cut his suit, head, hands, shirt and tie free-form out of felt</a:t>
            </a:r>
          </a:p>
          <a:p>
            <a:r>
              <a:rPr lang="en-US" dirty="0" smtClean="0"/>
              <a:t>Attach his back to a clothespin with hot glue</a:t>
            </a:r>
          </a:p>
          <a:p>
            <a:r>
              <a:rPr lang="en-US" dirty="0" smtClean="0"/>
              <a:t>Use the clothespin to hold his tentacles in place</a:t>
            </a:r>
          </a:p>
          <a:p>
            <a:pPr>
              <a:buNone/>
            </a:pPr>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Cd</a:t>
            </a:r>
            <a:r>
              <a:rPr lang="en-US" dirty="0" smtClean="0"/>
              <a:t> shard ornaments   $9.50</a:t>
            </a:r>
            <a:endParaRPr lang="en-US" dirty="0"/>
          </a:p>
        </p:txBody>
      </p:sp>
      <p:sp>
        <p:nvSpPr>
          <p:cNvPr id="6" name="Text Placeholder 5"/>
          <p:cNvSpPr>
            <a:spLocks noGrp="1"/>
          </p:cNvSpPr>
          <p:nvPr>
            <p:ph type="body" idx="2"/>
          </p:nvPr>
        </p:nvSpPr>
        <p:spPr>
          <a:xfrm>
            <a:off x="6477000" y="5486400"/>
            <a:ext cx="1527048" cy="4983480"/>
          </a:xfrm>
        </p:spPr>
        <p:txBody>
          <a:bodyPr/>
          <a:lstStyle/>
          <a:p>
            <a:r>
              <a:rPr lang="en-US" dirty="0" smtClean="0"/>
              <a:t>http://www.cremedelacraft.com/2012/11/DIYOrnaments.html</a:t>
            </a:r>
            <a:endParaRPr lang="en-US" dirty="0"/>
          </a:p>
        </p:txBody>
      </p:sp>
      <p:pic>
        <p:nvPicPr>
          <p:cNvPr id="7" name="Content Placeholder 6" descr="imagejpeg_0.jpg"/>
          <p:cNvPicPr>
            <a:picLocks noGrp="1" noChangeAspect="1"/>
          </p:cNvPicPr>
          <p:nvPr>
            <p:ph sz="quarter" idx="1"/>
          </p:nvPr>
        </p:nvPicPr>
        <p:blipFill>
          <a:blip r:embed="rId3" cstate="print"/>
          <a:srcRect t="5294" r="3146" b="18841"/>
          <a:stretch>
            <a:fillRect/>
          </a:stretch>
        </p:blipFill>
        <p:spPr>
          <a:xfrm>
            <a:off x="914400" y="304800"/>
            <a:ext cx="4495800" cy="6228086"/>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CD shard ornaments hacks</a:t>
            </a:r>
            <a:endParaRPr lang="en-US" dirty="0"/>
          </a:p>
        </p:txBody>
      </p:sp>
      <p:sp>
        <p:nvSpPr>
          <p:cNvPr id="6" name="Content Placeholder 5"/>
          <p:cNvSpPr>
            <a:spLocks noGrp="1"/>
          </p:cNvSpPr>
          <p:nvPr>
            <p:ph sz="quarter" idx="1"/>
          </p:nvPr>
        </p:nvSpPr>
        <p:spPr/>
        <p:txBody>
          <a:bodyPr/>
          <a:lstStyle/>
          <a:p>
            <a:r>
              <a:rPr lang="en-US" dirty="0" smtClean="0"/>
              <a:t>Buy clear ornaments at Michael’s</a:t>
            </a:r>
          </a:p>
          <a:p>
            <a:r>
              <a:rPr lang="en-US" dirty="0" smtClean="0"/>
              <a:t>Use hot glue instead of tacky glue</a:t>
            </a:r>
          </a:p>
          <a:p>
            <a:r>
              <a:rPr lang="en-US" dirty="0" smtClean="0"/>
              <a:t>Cut the CD shards before teens arrive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Necktie Snakes   $9</a:t>
            </a:r>
            <a:endParaRPr lang="en-US" dirty="0"/>
          </a:p>
        </p:txBody>
      </p:sp>
      <p:sp>
        <p:nvSpPr>
          <p:cNvPr id="3" name="Text Placeholder 2"/>
          <p:cNvSpPr>
            <a:spLocks noGrp="1"/>
          </p:cNvSpPr>
          <p:nvPr>
            <p:ph type="body" idx="2"/>
          </p:nvPr>
        </p:nvSpPr>
        <p:spPr>
          <a:xfrm>
            <a:off x="6553200" y="5486400"/>
            <a:ext cx="1527048" cy="4983480"/>
          </a:xfrm>
        </p:spPr>
        <p:txBody>
          <a:bodyPr/>
          <a:lstStyle/>
          <a:p>
            <a:r>
              <a:rPr lang="en-US" dirty="0" smtClean="0"/>
              <a:t>http://thecraftymummy.com/2012/08/kids-craft-necktie-snakes/</a:t>
            </a:r>
            <a:endParaRPr lang="en-US" dirty="0"/>
          </a:p>
        </p:txBody>
      </p:sp>
      <p:pic>
        <p:nvPicPr>
          <p:cNvPr id="8" name="Content Placeholder 7" descr="imagejpeg_0(1).jpg"/>
          <p:cNvPicPr>
            <a:picLocks noGrp="1" noChangeAspect="1"/>
          </p:cNvPicPr>
          <p:nvPr>
            <p:ph sz="quarter" idx="1"/>
          </p:nvPr>
        </p:nvPicPr>
        <p:blipFill>
          <a:blip r:embed="rId2" cstate="print"/>
          <a:srcRect t="9926" b="20588"/>
          <a:stretch>
            <a:fillRect/>
          </a:stretch>
        </p:blipFill>
        <p:spPr>
          <a:xfrm>
            <a:off x="795621" y="560132"/>
            <a:ext cx="4690779" cy="5764468"/>
          </a:xfrm>
          <a:prstGeom prst="rect">
            <a:avLst/>
          </a:prstGeom>
          <a:noFill/>
          <a:ln>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Necktie snake hacks</a:t>
            </a:r>
            <a:endParaRPr lang="en-US" dirty="0"/>
          </a:p>
        </p:txBody>
      </p:sp>
      <p:sp>
        <p:nvSpPr>
          <p:cNvPr id="6" name="Content Placeholder 5"/>
          <p:cNvSpPr>
            <a:spLocks noGrp="1"/>
          </p:cNvSpPr>
          <p:nvPr>
            <p:ph sz="quarter" idx="1"/>
          </p:nvPr>
        </p:nvSpPr>
        <p:spPr/>
        <p:txBody>
          <a:bodyPr/>
          <a:lstStyle/>
          <a:p>
            <a:r>
              <a:rPr lang="en-US" dirty="0" smtClean="0"/>
              <a:t>Ask for necktie donations from family and friends</a:t>
            </a:r>
          </a:p>
          <a:p>
            <a:r>
              <a:rPr lang="en-US" dirty="0" smtClean="0"/>
              <a:t>Use a chopstick to stuff the ties with batting</a:t>
            </a:r>
          </a:p>
          <a:p>
            <a:r>
              <a:rPr lang="en-US" dirty="0" smtClean="0"/>
              <a:t>Stuff half of the necktie from one end, and then the rest from the other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Crafts for Under $5</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with books  $0</a:t>
            </a:r>
            <a:endParaRPr lang="en-US" dirty="0"/>
          </a:p>
        </p:txBody>
      </p:sp>
      <p:pic>
        <p:nvPicPr>
          <p:cNvPr id="5" name="Picture Placeholder 4" descr="E&amp;K 010.JPG"/>
          <p:cNvPicPr>
            <a:picLocks noGrp="1" noChangeAspect="1"/>
          </p:cNvPicPr>
          <p:nvPr>
            <p:ph type="pic" idx="1"/>
          </p:nvPr>
        </p:nvPicPr>
        <p:blipFill>
          <a:blip r:embed="rId3" cstate="print"/>
          <a:stretch>
            <a:fillRect/>
          </a:stretch>
        </p:blipFill>
        <p:spPr>
          <a:xfrm>
            <a:off x="571500" y="0"/>
            <a:ext cx="5143500" cy="685800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Piece Creatures  $2</a:t>
            </a:r>
            <a:endParaRPr lang="en-US" dirty="0"/>
          </a:p>
        </p:txBody>
      </p:sp>
      <p:pic>
        <p:nvPicPr>
          <p:cNvPr id="6" name="Picture Placeholder 5" descr="E&amp;K 011.JPG"/>
          <p:cNvPicPr>
            <a:picLocks noGrp="1" noChangeAspect="1"/>
          </p:cNvPicPr>
          <p:nvPr>
            <p:ph type="pic" idx="1"/>
          </p:nvPr>
        </p:nvPicPr>
        <p:blipFill>
          <a:blip r:embed="rId3" cstate="print"/>
          <a:srcRect l="16250" t="10976" r="16250" b="3659"/>
          <a:stretch>
            <a:fillRect/>
          </a:stretch>
        </p:blipFill>
        <p:spPr>
          <a:xfrm>
            <a:off x="609600" y="914400"/>
            <a:ext cx="5090160" cy="4828065"/>
          </a:xfrm>
        </p:spPr>
      </p:pic>
      <p:sp>
        <p:nvSpPr>
          <p:cNvPr id="5" name="Text Placeholder 4"/>
          <p:cNvSpPr>
            <a:spLocks noGrp="1"/>
          </p:cNvSpPr>
          <p:nvPr>
            <p:ph type="body" sz="half" idx="2"/>
          </p:nvPr>
        </p:nvSpPr>
        <p:spPr>
          <a:xfrm>
            <a:off x="6553200" y="5562600"/>
            <a:ext cx="1524000" cy="4956048"/>
          </a:xfrm>
        </p:spPr>
        <p:txBody>
          <a:bodyPr/>
          <a:lstStyle/>
          <a:p>
            <a:r>
              <a:rPr lang="en-US" dirty="0" smtClean="0"/>
              <a:t>http://larajla.com/grab-n-go-aliens/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2012</a:t>
            </a:r>
            <a:endParaRPr lang="en-US" dirty="0"/>
          </a:p>
        </p:txBody>
      </p:sp>
      <p:sp>
        <p:nvSpPr>
          <p:cNvPr id="3" name="Content Placeholder 2"/>
          <p:cNvSpPr>
            <a:spLocks noGrp="1"/>
          </p:cNvSpPr>
          <p:nvPr>
            <p:ph sz="quarter" idx="1"/>
          </p:nvPr>
        </p:nvSpPr>
        <p:spPr/>
        <p:txBody>
          <a:bodyPr/>
          <a:lstStyle/>
          <a:p>
            <a:r>
              <a:rPr lang="en-US" dirty="0" smtClean="0"/>
              <a:t>Added book club for high school students</a:t>
            </a:r>
          </a:p>
          <a:p>
            <a:r>
              <a:rPr lang="en-US" dirty="0" smtClean="0"/>
              <a:t>Added weekly after-school gaming hour</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 caps  $4</a:t>
            </a:r>
            <a:endParaRPr lang="en-US" dirty="0"/>
          </a:p>
        </p:txBody>
      </p:sp>
      <p:pic>
        <p:nvPicPr>
          <p:cNvPr id="5" name="Picture Placeholder 4" descr="066.JPG"/>
          <p:cNvPicPr>
            <a:picLocks noGrp="1" noChangeAspect="1"/>
          </p:cNvPicPr>
          <p:nvPr>
            <p:ph type="pic" idx="1"/>
          </p:nvPr>
        </p:nvPicPr>
        <p:blipFill>
          <a:blip r:embed="rId3" cstate="print"/>
          <a:srcRect l="5000" r="5000"/>
          <a:stretch>
            <a:fillRect/>
          </a:stretch>
        </p:blipFill>
        <p:spPr>
          <a:xfrm>
            <a:off x="457200" y="474133"/>
            <a:ext cx="5334000" cy="5926667"/>
          </a:xfrm>
        </p:spPr>
      </p:pic>
      <p:sp>
        <p:nvSpPr>
          <p:cNvPr id="4" name="Text Placeholder 3"/>
          <p:cNvSpPr>
            <a:spLocks noGrp="1"/>
          </p:cNvSpPr>
          <p:nvPr>
            <p:ph type="body" sz="half" idx="2"/>
          </p:nvPr>
        </p:nvSpPr>
        <p:spPr>
          <a:xfrm>
            <a:off x="6553200" y="3959352"/>
            <a:ext cx="1524000" cy="4956048"/>
          </a:xfrm>
        </p:spPr>
        <p:txBody>
          <a:bodyPr/>
          <a:lstStyle/>
          <a:p>
            <a:r>
              <a:rPr lang="en-US" b="1" dirty="0" smtClean="0"/>
              <a:t>Snowmen:</a:t>
            </a:r>
          </a:p>
          <a:p>
            <a:r>
              <a:rPr lang="en-US" dirty="0" smtClean="0"/>
              <a:t>http://shewhomakes.blogspot.com/2011/12/bottle-cap-snowman.html</a:t>
            </a:r>
          </a:p>
          <a:p>
            <a:r>
              <a:rPr lang="en-US" b="1" dirty="0" smtClean="0"/>
              <a:t>Magnets:</a:t>
            </a:r>
          </a:p>
          <a:p>
            <a:r>
              <a:rPr lang="en-US" dirty="0" smtClean="0"/>
              <a:t>http://smilemonsters.blogspot.com/2008/10/how-i-make-bottle-cap-pendants.html</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Mustaches, Monocles, and such  $2</a:t>
            </a:r>
            <a:endParaRPr lang="en-US" dirty="0"/>
          </a:p>
        </p:txBody>
      </p:sp>
      <p:pic>
        <p:nvPicPr>
          <p:cNvPr id="5" name="Picture Placeholder 4" descr="004.JPG"/>
          <p:cNvPicPr>
            <a:picLocks noGrp="1" noChangeAspect="1"/>
          </p:cNvPicPr>
          <p:nvPr>
            <p:ph type="pic" idx="1"/>
          </p:nvPr>
        </p:nvPicPr>
        <p:blipFill>
          <a:blip r:embed="rId3" cstate="print"/>
          <a:srcRect t="8333" b="8333"/>
          <a:stretch>
            <a:fillRect/>
          </a:stretch>
        </p:blipFill>
        <p:spPr>
          <a:xfrm>
            <a:off x="434340" y="448733"/>
            <a:ext cx="5356860" cy="5952067"/>
          </a:xfrm>
        </p:spPr>
      </p:pic>
      <p:sp>
        <p:nvSpPr>
          <p:cNvPr id="4" name="Text Placeholder 3"/>
          <p:cNvSpPr>
            <a:spLocks noGrp="1"/>
          </p:cNvSpPr>
          <p:nvPr>
            <p:ph type="body" sz="half" idx="2"/>
          </p:nvPr>
        </p:nvSpPr>
        <p:spPr>
          <a:xfrm>
            <a:off x="6629400" y="5178552"/>
            <a:ext cx="1524000" cy="4956048"/>
          </a:xfrm>
        </p:spPr>
        <p:txBody>
          <a:bodyPr/>
          <a:lstStyle/>
          <a:p>
            <a:r>
              <a:rPr lang="en-US" dirty="0" smtClean="0"/>
              <a:t>http://www.makeandtakes.com/5-easy-ways-to-make-a-mustache</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Friday: wild card</a:t>
            </a:r>
            <a:endParaRPr lang="en-US" dirty="0"/>
          </a:p>
        </p:txBody>
      </p:sp>
      <p:pic>
        <p:nvPicPr>
          <p:cNvPr id="7" name="Content Placeholder 6" descr="Super_Smash_Bros_Brawl_Collage_by_aido727.jpg"/>
          <p:cNvPicPr>
            <a:picLocks noGrp="1" noChangeAspect="1"/>
          </p:cNvPicPr>
          <p:nvPr>
            <p:ph sz="quarter" idx="1"/>
          </p:nvPr>
        </p:nvPicPr>
        <p:blipFill>
          <a:blip r:embed="rId3" cstate="print"/>
          <a:srcRect t="25544" b="25477"/>
          <a:stretch>
            <a:fillRect/>
          </a:stretch>
        </p:blipFill>
        <p:spPr>
          <a:xfrm>
            <a:off x="914400" y="1905000"/>
            <a:ext cx="7467600" cy="2286000"/>
          </a:xfrm>
        </p:spPr>
      </p:pic>
      <p:sp>
        <p:nvSpPr>
          <p:cNvPr id="9" name="Content Placeholder 5"/>
          <p:cNvSpPr txBox="1">
            <a:spLocks/>
          </p:cNvSpPr>
          <p:nvPr/>
        </p:nvSpPr>
        <p:spPr>
          <a:xfrm>
            <a:off x="609600" y="4724400"/>
            <a:ext cx="7467600" cy="685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Tournaments, duct</a:t>
            </a:r>
            <a:r>
              <a:rPr kumimoji="0" lang="en-US" sz="2400" b="0" i="0" u="none" strike="noStrike" kern="1200" cap="none" spc="0" normalizeH="0" noProof="0" dirty="0" smtClean="0">
                <a:ln>
                  <a:noFill/>
                </a:ln>
                <a:solidFill>
                  <a:schemeClr val="tx1"/>
                </a:solidFill>
                <a:effectLst/>
                <a:uLnTx/>
                <a:uFillTx/>
                <a:latin typeface="+mn-lt"/>
                <a:ea typeface="+mn-ea"/>
                <a:cs typeface="+mn-cs"/>
              </a:rPr>
              <a:t> tape crafts, read-a-thons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advisory group</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Advertise</a:t>
            </a:r>
            <a:endParaRPr lang="en-US" dirty="0"/>
          </a:p>
        </p:txBody>
      </p:sp>
      <p:sp>
        <p:nvSpPr>
          <p:cNvPr id="8" name="Content Placeholder 7"/>
          <p:cNvSpPr>
            <a:spLocks noGrp="1"/>
          </p:cNvSpPr>
          <p:nvPr>
            <p:ph sz="quarter" idx="1"/>
          </p:nvPr>
        </p:nvSpPr>
        <p:spPr/>
        <p:txBody>
          <a:bodyPr/>
          <a:lstStyle/>
          <a:p>
            <a:r>
              <a:rPr lang="en-US" dirty="0" smtClean="0"/>
              <a:t>Visit all of the honors and AP English classes at the high school</a:t>
            </a:r>
          </a:p>
          <a:p>
            <a:r>
              <a:rPr lang="en-US" dirty="0" smtClean="0"/>
              <a:t>Tell the kids who are already coming to your programs about it</a:t>
            </a:r>
          </a:p>
          <a:p>
            <a:r>
              <a:rPr lang="en-US" dirty="0" smtClean="0"/>
              <a:t>Make sure kids know there will be food</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them excited</a:t>
            </a:r>
            <a:endParaRPr lang="en-US" dirty="0"/>
          </a:p>
        </p:txBody>
      </p:sp>
      <p:sp>
        <p:nvSpPr>
          <p:cNvPr id="3" name="Content Placeholder 2"/>
          <p:cNvSpPr>
            <a:spLocks noGrp="1"/>
          </p:cNvSpPr>
          <p:nvPr>
            <p:ph sz="quarter" idx="1"/>
          </p:nvPr>
        </p:nvSpPr>
        <p:spPr/>
        <p:txBody>
          <a:bodyPr/>
          <a:lstStyle/>
          <a:p>
            <a:r>
              <a:rPr lang="en-US" dirty="0" smtClean="0"/>
              <a:t>Let them take the reins</a:t>
            </a:r>
          </a:p>
          <a:p>
            <a:r>
              <a:rPr lang="en-US" dirty="0" smtClean="0"/>
              <a:t>Hold an election for a presidency </a:t>
            </a:r>
          </a:p>
          <a:p>
            <a:r>
              <a:rPr lang="en-US" dirty="0" smtClean="0"/>
              <a:t>Give them responsibility</a:t>
            </a:r>
          </a:p>
          <a:p>
            <a:r>
              <a:rPr lang="en-US" dirty="0" smtClean="0"/>
              <a:t>Be flexible</a:t>
            </a:r>
          </a:p>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 guidance</a:t>
            </a:r>
            <a:endParaRPr lang="en-US" dirty="0"/>
          </a:p>
        </p:txBody>
      </p:sp>
      <p:sp>
        <p:nvSpPr>
          <p:cNvPr id="3" name="Content Placeholder 2"/>
          <p:cNvSpPr>
            <a:spLocks noGrp="1"/>
          </p:cNvSpPr>
          <p:nvPr>
            <p:ph sz="quarter" idx="1"/>
          </p:nvPr>
        </p:nvSpPr>
        <p:spPr/>
        <p:txBody>
          <a:bodyPr/>
          <a:lstStyle/>
          <a:p>
            <a:r>
              <a:rPr lang="en-US" dirty="0" smtClean="0"/>
              <a:t>Bring ideas to every meeting</a:t>
            </a:r>
          </a:p>
          <a:p>
            <a:r>
              <a:rPr lang="en-US" dirty="0" smtClean="0"/>
              <a:t>When you tell them no, tell them why</a:t>
            </a:r>
          </a:p>
          <a:p>
            <a:r>
              <a:rPr lang="en-US" dirty="0" smtClean="0"/>
              <a:t>Honest praise goes farther than frequent praise</a:t>
            </a:r>
          </a:p>
          <a:p>
            <a:r>
              <a:rPr lang="en-US" dirty="0" smtClean="0"/>
              <a:t>Give them credit when they do something fabulous</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Lock-in hacks</a:t>
            </a:r>
            <a:endParaRPr lang="en-US" dirty="0"/>
          </a:p>
        </p:txBody>
      </p:sp>
      <p:sp>
        <p:nvSpPr>
          <p:cNvPr id="5" name="Content Placeholder 4"/>
          <p:cNvSpPr>
            <a:spLocks noGrp="1"/>
          </p:cNvSpPr>
          <p:nvPr>
            <p:ph sz="quarter" idx="1"/>
          </p:nvPr>
        </p:nvSpPr>
        <p:spPr/>
        <p:txBody>
          <a:bodyPr/>
          <a:lstStyle/>
          <a:p>
            <a:r>
              <a:rPr lang="en-US" dirty="0" smtClean="0"/>
              <a:t>Let your Teen Advisory Group advertise and plan the lock-ins</a:t>
            </a:r>
          </a:p>
          <a:p>
            <a:r>
              <a:rPr lang="en-US" dirty="0" smtClean="0"/>
              <a:t>If </a:t>
            </a:r>
            <a:r>
              <a:rPr lang="en-US" dirty="0" smtClean="0"/>
              <a:t>you skip the craft you’ll greatly reduce the cost of the lock-in and make your event more palatable to older teens</a:t>
            </a:r>
          </a:p>
          <a:p>
            <a:r>
              <a:rPr lang="en-US" dirty="0" smtClean="0"/>
              <a:t>Plan </a:t>
            </a:r>
            <a:r>
              <a:rPr lang="en-US" dirty="0" smtClean="0"/>
              <a:t>small activities for the first 20 minutes prior to starting the main event - teens are often late</a:t>
            </a:r>
          </a:p>
          <a:p>
            <a:r>
              <a:rPr lang="en-US" dirty="0" smtClean="0"/>
              <a:t>Any activity that involves running and screaming around the library will likely be fun</a:t>
            </a:r>
          </a:p>
          <a:p>
            <a:r>
              <a:rPr lang="en-US" dirty="0" smtClean="0"/>
              <a:t>Requiring registration may make the lock-in easier to plan, but it will lower attendance</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Doctor Who?</a:t>
            </a:r>
            <a:endParaRPr lang="en-US" dirty="0"/>
          </a:p>
        </p:txBody>
      </p:sp>
      <p:sp>
        <p:nvSpPr>
          <p:cNvPr id="5" name="Subtitle 4"/>
          <p:cNvSpPr>
            <a:spLocks noGrp="1"/>
          </p:cNvSpPr>
          <p:nvPr>
            <p:ph type="subTitle" idx="1"/>
          </p:nvPr>
        </p:nvSpPr>
        <p:spPr/>
        <p:txBody>
          <a:bodyPr/>
          <a:lstStyle/>
          <a:p>
            <a:r>
              <a:rPr lang="en-US" dirty="0" smtClean="0"/>
              <a:t>Bowties are cool and so is the Doctor</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2013</a:t>
            </a:r>
            <a:endParaRPr lang="en-US" dirty="0"/>
          </a:p>
        </p:txBody>
      </p:sp>
      <p:sp>
        <p:nvSpPr>
          <p:cNvPr id="3" name="Content Placeholder 2"/>
          <p:cNvSpPr>
            <a:spLocks noGrp="1"/>
          </p:cNvSpPr>
          <p:nvPr>
            <p:ph sz="quarter" idx="1"/>
          </p:nvPr>
        </p:nvSpPr>
        <p:spPr/>
        <p:txBody>
          <a:bodyPr/>
          <a:lstStyle/>
          <a:p>
            <a:r>
              <a:rPr lang="en-US" dirty="0" smtClean="0"/>
              <a:t>Added daily after-school programming</a:t>
            </a:r>
          </a:p>
          <a:p>
            <a:r>
              <a:rPr lang="en-US" dirty="0" smtClean="0"/>
              <a:t>Added Teen Advisory Group and activity planning group</a:t>
            </a:r>
          </a:p>
          <a:p>
            <a:r>
              <a:rPr lang="en-US" dirty="0" smtClean="0"/>
              <a:t>Planned and implemented 3 lock-ins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Keeping-it-mysterious Advertisement</a:t>
            </a:r>
            <a:endParaRPr lang="en-US" dirty="0"/>
          </a:p>
        </p:txBody>
      </p:sp>
      <p:sp>
        <p:nvSpPr>
          <p:cNvPr id="6" name="Text Placeholder 5"/>
          <p:cNvSpPr>
            <a:spLocks noGrp="1"/>
          </p:cNvSpPr>
          <p:nvPr>
            <p:ph type="body" idx="2"/>
          </p:nvPr>
        </p:nvSpPr>
        <p:spPr/>
        <p:txBody>
          <a:bodyPr/>
          <a:lstStyle/>
          <a:p>
            <a:endParaRPr lang="en-US"/>
          </a:p>
        </p:txBody>
      </p:sp>
      <p:graphicFrame>
        <p:nvGraphicFramePr>
          <p:cNvPr id="7" name="Content Placeholder 6"/>
          <p:cNvGraphicFramePr>
            <a:graphicFrameLocks noChangeAspect="1"/>
          </p:cNvGraphicFramePr>
          <p:nvPr>
            <p:ph sz="quarter" idx="1"/>
          </p:nvPr>
        </p:nvGraphicFramePr>
        <p:xfrm>
          <a:off x="381000" y="0"/>
          <a:ext cx="5410200" cy="7000740"/>
        </p:xfrm>
        <a:graphic>
          <a:graphicData uri="http://schemas.openxmlformats.org/presentationml/2006/ole">
            <p:oleObj spid="_x0000_s2050" name="Acrobat Document" r:id="rId4" imgW="5830114" imgH="7542857" progId="AcroExch.Document.7">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the advertisements</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E&amp;K 034.JPG"/>
          <p:cNvPicPr>
            <a:picLocks noGrp="1" noChangeAspect="1"/>
          </p:cNvPicPr>
          <p:nvPr>
            <p:ph sz="quarter" idx="1"/>
          </p:nvPr>
        </p:nvPicPr>
        <p:blipFill>
          <a:blip r:embed="rId3" cstate="print"/>
          <a:stretch>
            <a:fillRect/>
          </a:stretch>
        </p:blipFill>
        <p:spPr>
          <a:xfrm>
            <a:off x="228600" y="274639"/>
            <a:ext cx="2677716" cy="357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E&amp;K 036.JPG"/>
          <p:cNvPicPr>
            <a:picLocks noChangeAspect="1"/>
          </p:cNvPicPr>
          <p:nvPr/>
        </p:nvPicPr>
        <p:blipFill>
          <a:blip r:embed="rId4" cstate="print"/>
          <a:stretch>
            <a:fillRect/>
          </a:stretch>
        </p:blipFill>
        <p:spPr>
          <a:xfrm>
            <a:off x="3200400" y="228600"/>
            <a:ext cx="2705100" cy="360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E&amp;K 037.JPG"/>
          <p:cNvPicPr>
            <a:picLocks noChangeAspect="1"/>
          </p:cNvPicPr>
          <p:nvPr/>
        </p:nvPicPr>
        <p:blipFill>
          <a:blip r:embed="rId5" cstate="print"/>
          <a:srcRect t="9045" b="17928"/>
          <a:stretch>
            <a:fillRect/>
          </a:stretch>
        </p:blipFill>
        <p:spPr>
          <a:xfrm>
            <a:off x="228600" y="4038600"/>
            <a:ext cx="2667000" cy="259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amp;K 041.JPG"/>
          <p:cNvPicPr>
            <a:picLocks noChangeAspect="1"/>
          </p:cNvPicPr>
          <p:nvPr/>
        </p:nvPicPr>
        <p:blipFill>
          <a:blip r:embed="rId6" cstate="print"/>
          <a:srcRect l="4444" r="8889"/>
          <a:stretch>
            <a:fillRect/>
          </a:stretch>
        </p:blipFill>
        <p:spPr>
          <a:xfrm>
            <a:off x="3124200" y="4038600"/>
            <a:ext cx="297180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Decorate</a:t>
            </a:r>
            <a:endParaRPr lang="en-US" dirty="0"/>
          </a:p>
        </p:txBody>
      </p:sp>
      <p:pic>
        <p:nvPicPr>
          <p:cNvPr id="7" name="Content Placeholder 6" descr="index.jpg"/>
          <p:cNvPicPr>
            <a:picLocks noGrp="1" noChangeAspect="1"/>
          </p:cNvPicPr>
          <p:nvPr>
            <p:ph sz="quarter" idx="1"/>
          </p:nvPr>
        </p:nvPicPr>
        <p:blipFill>
          <a:blip r:embed="rId2" cstate="print"/>
          <a:stretch>
            <a:fillRect/>
          </a:stretch>
        </p:blipFill>
        <p:spPr>
          <a:xfrm>
            <a:off x="381000" y="1897665"/>
            <a:ext cx="3824669" cy="382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03104a4729a86612356fe392b2385cfd.jpg"/>
          <p:cNvPicPr>
            <a:picLocks noGrp="1" noChangeAspect="1"/>
          </p:cNvPicPr>
          <p:nvPr>
            <p:ph sz="quarter" idx="2"/>
          </p:nvPr>
        </p:nvPicPr>
        <p:blipFill>
          <a:blip r:embed="rId3" cstate="print"/>
          <a:stretch>
            <a:fillRect/>
          </a:stretch>
        </p:blipFill>
        <p:spPr>
          <a:xfrm>
            <a:off x="4608974" y="1600200"/>
            <a:ext cx="3315826"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Dress up as a victim of “the silence”</a:t>
            </a:r>
            <a:endParaRPr lang="en-US" dirty="0"/>
          </a:p>
        </p:txBody>
      </p:sp>
      <p:pic>
        <p:nvPicPr>
          <p:cNvPr id="7" name="Content Placeholder 6" descr="2575463_original.jpg"/>
          <p:cNvPicPr>
            <a:picLocks noGrp="1" noChangeAspect="1"/>
          </p:cNvPicPr>
          <p:nvPr>
            <p:ph sz="quarter" idx="1"/>
          </p:nvPr>
        </p:nvPicPr>
        <p:blipFill>
          <a:blip r:embed="rId3" cstate="print"/>
          <a:stretch>
            <a:fillRect/>
          </a:stretch>
        </p:blipFill>
        <p:spPr>
          <a:xfrm>
            <a:off x="1069241" y="1752600"/>
            <a:ext cx="6779359"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20 minutes</a:t>
            </a:r>
            <a:endParaRPr lang="en-US" dirty="0"/>
          </a:p>
        </p:txBody>
      </p:sp>
      <p:sp>
        <p:nvSpPr>
          <p:cNvPr id="6" name="Content Placeholder 5"/>
          <p:cNvSpPr>
            <a:spLocks noGrp="1"/>
          </p:cNvSpPr>
          <p:nvPr>
            <p:ph sz="quarter" idx="1"/>
          </p:nvPr>
        </p:nvSpPr>
        <p:spPr/>
        <p:txBody>
          <a:bodyPr/>
          <a:lstStyle/>
          <a:p>
            <a:r>
              <a:rPr lang="en-US" dirty="0" smtClean="0"/>
              <a:t>Bow tie creation contest– the one time you may want to do a craft at a lock-in</a:t>
            </a:r>
          </a:p>
          <a:p>
            <a:r>
              <a:rPr lang="en-US" i="1" dirty="0" smtClean="0"/>
              <a:t>When’s the Doctor? </a:t>
            </a:r>
            <a:r>
              <a:rPr lang="en-US" dirty="0" smtClean="0"/>
              <a:t>By Jorge </a:t>
            </a:r>
            <a:r>
              <a:rPr lang="en-US" dirty="0" err="1" smtClean="0"/>
              <a:t>Santillan</a:t>
            </a:r>
            <a:r>
              <a:rPr lang="en-US" i="1" dirty="0" smtClean="0"/>
              <a:t> </a:t>
            </a:r>
            <a:r>
              <a:rPr lang="en-US" dirty="0" smtClean="0"/>
              <a:t>(the </a:t>
            </a:r>
            <a:r>
              <a:rPr lang="en-US" i="1" dirty="0" smtClean="0"/>
              <a:t>Where’s Waldo? </a:t>
            </a:r>
            <a:r>
              <a:rPr lang="en-US" dirty="0" smtClean="0"/>
              <a:t>of Doctor Who)</a:t>
            </a:r>
          </a:p>
          <a:p>
            <a:r>
              <a:rPr lang="en-US" dirty="0" smtClean="0"/>
              <a:t>Doctor Who character match-up</a:t>
            </a:r>
          </a:p>
          <a:p>
            <a:r>
              <a:rPr lang="en-US" dirty="0" smtClean="0"/>
              <a:t>Pin the eyes on the last human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blink</a:t>
            </a:r>
            <a:endParaRPr lang="en-US" dirty="0"/>
          </a:p>
        </p:txBody>
      </p:sp>
      <p:pic>
        <p:nvPicPr>
          <p:cNvPr id="6" name="Content Placeholder 5" descr="bulletin_100203_01b.jpg"/>
          <p:cNvPicPr>
            <a:picLocks noGrp="1" noChangeAspect="1"/>
          </p:cNvPicPr>
          <p:nvPr>
            <p:ph sz="quarter" idx="1"/>
          </p:nvPr>
        </p:nvPicPr>
        <p:blipFill>
          <a:blip r:embed="rId2" cstate="print"/>
          <a:srcRect l="21934" r="22877"/>
          <a:stretch>
            <a:fillRect/>
          </a:stretch>
        </p:blipFill>
        <p:spPr>
          <a:xfrm>
            <a:off x="304800" y="1749669"/>
            <a:ext cx="4114800" cy="4193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quarter" idx="2"/>
          </p:nvPr>
        </p:nvSpPr>
        <p:spPr>
          <a:xfrm>
            <a:off x="4495800" y="1752600"/>
            <a:ext cx="3657600" cy="4800600"/>
          </a:xfrm>
        </p:spPr>
        <p:txBody>
          <a:bodyPr/>
          <a:lstStyle/>
          <a:p>
            <a:r>
              <a:rPr lang="en-US" dirty="0" smtClean="0"/>
              <a:t>Red light/green light game where you can only move when the lights are off</a:t>
            </a:r>
          </a:p>
          <a:p>
            <a:r>
              <a:rPr lang="en-US" dirty="0" smtClean="0"/>
              <a:t>When the lights are on players must hold still and cover their eyes</a:t>
            </a:r>
          </a:p>
          <a:p>
            <a:r>
              <a:rPr lang="en-US" dirty="0" smtClean="0"/>
              <a:t>Choose a player to be the Doctor, whoever reaches him first wins</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Doctor </a:t>
            </a:r>
            <a:r>
              <a:rPr lang="en-US" dirty="0" smtClean="0"/>
              <a:t>who villain </a:t>
            </a:r>
            <a:r>
              <a:rPr lang="en-US" dirty="0" smtClean="0"/>
              <a:t>relay race</a:t>
            </a:r>
            <a:endParaRPr lang="en-US" dirty="0"/>
          </a:p>
        </p:txBody>
      </p:sp>
      <p:sp>
        <p:nvSpPr>
          <p:cNvPr id="8" name="Content Placeholder 7"/>
          <p:cNvSpPr>
            <a:spLocks noGrp="1"/>
          </p:cNvSpPr>
          <p:nvPr>
            <p:ph sz="quarter" idx="1"/>
          </p:nvPr>
        </p:nvSpPr>
        <p:spPr/>
        <p:txBody>
          <a:bodyPr/>
          <a:lstStyle/>
          <a:p>
            <a:r>
              <a:rPr lang="en-US" dirty="0" smtClean="0"/>
              <a:t>Have everyone get into two teams, and then divide into groups of three.</a:t>
            </a:r>
          </a:p>
          <a:p>
            <a:r>
              <a:rPr lang="en-US" dirty="0" smtClean="0"/>
              <a:t>Each member of the group will complete one leg of the relay race</a:t>
            </a:r>
          </a:p>
          <a:p>
            <a:r>
              <a:rPr lang="en-US" dirty="0" smtClean="0"/>
              <a:t>After one group completes the race, the next group on their team can start</a:t>
            </a:r>
          </a:p>
          <a:p>
            <a:r>
              <a:rPr lang="en-US" dirty="0" smtClean="0"/>
              <a:t>The team that finishes first wins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Cybermen</a:t>
            </a:r>
            <a:endParaRPr lang="en-US" dirty="0"/>
          </a:p>
        </p:txBody>
      </p:sp>
      <p:sp>
        <p:nvSpPr>
          <p:cNvPr id="3" name="Content Placeholder 2"/>
          <p:cNvSpPr>
            <a:spLocks noGrp="1"/>
          </p:cNvSpPr>
          <p:nvPr>
            <p:ph sz="quarter" idx="1"/>
          </p:nvPr>
        </p:nvSpPr>
        <p:spPr/>
        <p:txBody>
          <a:bodyPr>
            <a:normAutofit/>
          </a:bodyPr>
          <a:lstStyle/>
          <a:p>
            <a:r>
              <a:rPr lang="en-US" dirty="0" smtClean="0"/>
              <a:t>Draw a </a:t>
            </a:r>
            <a:r>
              <a:rPr lang="en-US" dirty="0" err="1" smtClean="0"/>
              <a:t>Cybermen</a:t>
            </a:r>
            <a:r>
              <a:rPr lang="en-US" dirty="0" smtClean="0"/>
              <a:t> head on a cardboard box, put the cardboard box on the first player’s head and spin them 3 times. Have them walk through an obstacle course while being led only by the sound of their teammates’ voices.</a:t>
            </a:r>
            <a:endParaRPr lang="en-US" dirty="0"/>
          </a:p>
        </p:txBody>
      </p:sp>
      <p:pic>
        <p:nvPicPr>
          <p:cNvPr id="6" name="Content Placeholder 5" descr="018.JPG"/>
          <p:cNvPicPr>
            <a:picLocks noGrp="1" noChangeAspect="1"/>
          </p:cNvPicPr>
          <p:nvPr>
            <p:ph sz="quarter" idx="2"/>
          </p:nvPr>
        </p:nvPicPr>
        <p:blipFill>
          <a:blip r:embed="rId2" cstate="print"/>
          <a:stretch>
            <a:fillRect/>
          </a:stretch>
        </p:blipFill>
        <p:spPr>
          <a:xfrm>
            <a:off x="4384675" y="12954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Vashta</a:t>
            </a:r>
            <a:r>
              <a:rPr lang="en-US" dirty="0" smtClean="0"/>
              <a:t> </a:t>
            </a:r>
            <a:r>
              <a:rPr lang="en-US" dirty="0" err="1" smtClean="0"/>
              <a:t>nerada</a:t>
            </a:r>
            <a:endParaRPr lang="en-US" dirty="0"/>
          </a:p>
        </p:txBody>
      </p:sp>
      <p:sp>
        <p:nvSpPr>
          <p:cNvPr id="5" name="Text Placeholder 4"/>
          <p:cNvSpPr>
            <a:spLocks noGrp="1"/>
          </p:cNvSpPr>
          <p:nvPr>
            <p:ph sz="quarter" idx="1"/>
          </p:nvPr>
        </p:nvSpPr>
        <p:spPr>
          <a:xfrm>
            <a:off x="457200" y="1600200"/>
            <a:ext cx="3124200" cy="4572000"/>
          </a:xfrm>
        </p:spPr>
        <p:txBody>
          <a:bodyPr>
            <a:normAutofit fontScale="92500" lnSpcReduction="20000"/>
          </a:bodyPr>
          <a:lstStyle/>
          <a:p>
            <a:r>
              <a:rPr lang="en-US" dirty="0" smtClean="0"/>
              <a:t>You can tell someone has been attacked by the </a:t>
            </a:r>
            <a:r>
              <a:rPr lang="en-US" dirty="0" err="1" smtClean="0"/>
              <a:t>Vashta</a:t>
            </a:r>
            <a:r>
              <a:rPr lang="en-US" dirty="0" smtClean="0"/>
              <a:t> Nerada if they have two shadows. Therefore the second player will tie each of his feet to the inside foot of the other members of the group. It’s like a 3-legged race, only with three players instead of two.</a:t>
            </a:r>
            <a:endParaRPr lang="en-US" dirty="0"/>
          </a:p>
        </p:txBody>
      </p:sp>
      <p:pic>
        <p:nvPicPr>
          <p:cNvPr id="7" name="Content Placeholder 6" descr="011.JPG"/>
          <p:cNvPicPr>
            <a:picLocks noGrp="1" noChangeAspect="1"/>
          </p:cNvPicPr>
          <p:nvPr>
            <p:ph sz="quarter" idx="2"/>
          </p:nvPr>
        </p:nvPicPr>
        <p:blipFill>
          <a:blip r:embed="rId2" cstate="print"/>
          <a:stretch>
            <a:fillRect/>
          </a:stretch>
        </p:blipFill>
        <p:spPr>
          <a:xfrm>
            <a:off x="3581400" y="198120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Dalek</a:t>
            </a:r>
            <a:endParaRPr lang="en-US" dirty="0"/>
          </a:p>
        </p:txBody>
      </p:sp>
      <p:sp>
        <p:nvSpPr>
          <p:cNvPr id="5" name="Text Placeholder 4"/>
          <p:cNvSpPr>
            <a:spLocks noGrp="1"/>
          </p:cNvSpPr>
          <p:nvPr>
            <p:ph sz="quarter" idx="1"/>
          </p:nvPr>
        </p:nvSpPr>
        <p:spPr/>
        <p:txBody>
          <a:bodyPr>
            <a:normAutofit lnSpcReduction="10000"/>
          </a:bodyPr>
          <a:lstStyle/>
          <a:p>
            <a:r>
              <a:rPr lang="en-US" dirty="0" smtClean="0"/>
              <a:t>You will need a rolling chair, a whisk and a toilet plunger (I bought these new at the dollar store). The third player will sit in the seat, hold the plunger and whisk in front, and say “Exterminate!” while the other players wheel him/her back to the start of the relay.</a:t>
            </a:r>
            <a:endParaRPr lang="en-US" dirty="0"/>
          </a:p>
        </p:txBody>
      </p:sp>
      <p:pic>
        <p:nvPicPr>
          <p:cNvPr id="8" name="Content Placeholder 7" descr="004.JPG"/>
          <p:cNvPicPr>
            <a:picLocks noGrp="1" noChangeAspect="1"/>
          </p:cNvPicPr>
          <p:nvPr>
            <p:ph sz="quarter" idx="2"/>
          </p:nvPr>
        </p:nvPicPr>
        <p:blipFill>
          <a:blip r:embed="rId2" cstate="print"/>
          <a:srcRect l="7407" r="12963"/>
          <a:stretch>
            <a:fillRect/>
          </a:stretch>
        </p:blipFill>
        <p:spPr>
          <a:xfrm>
            <a:off x="4265319" y="1752600"/>
            <a:ext cx="3964281"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Goals of Teen Programming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Capture the </a:t>
            </a:r>
            <a:r>
              <a:rPr lang="en-US" dirty="0" err="1" smtClean="0"/>
              <a:t>Tardis</a:t>
            </a:r>
            <a:endParaRPr lang="en-US" dirty="0"/>
          </a:p>
        </p:txBody>
      </p:sp>
      <p:sp>
        <p:nvSpPr>
          <p:cNvPr id="8" name="Content Placeholder 7"/>
          <p:cNvSpPr>
            <a:spLocks noGrp="1"/>
          </p:cNvSpPr>
          <p:nvPr>
            <p:ph sz="quarter" idx="1"/>
          </p:nvPr>
        </p:nvSpPr>
        <p:spPr/>
        <p:txBody>
          <a:bodyPr/>
          <a:lstStyle/>
          <a:p>
            <a:r>
              <a:rPr lang="en-US" dirty="0" smtClean="0"/>
              <a:t>Make little </a:t>
            </a:r>
            <a:r>
              <a:rPr lang="en-US" dirty="0" err="1" smtClean="0"/>
              <a:t>tardises</a:t>
            </a:r>
            <a:r>
              <a:rPr lang="en-US" dirty="0" smtClean="0"/>
              <a:t> (</a:t>
            </a:r>
            <a:r>
              <a:rPr lang="en-US" dirty="0" err="1" smtClean="0"/>
              <a:t>tardi</a:t>
            </a:r>
            <a:r>
              <a:rPr lang="en-US" dirty="0" smtClean="0"/>
              <a:t>?) out of cardboard and paper</a:t>
            </a:r>
          </a:p>
          <a:p>
            <a:r>
              <a:rPr lang="en-US" dirty="0" smtClean="0"/>
              <a:t>Place each one on opposites sides of your library and play capture the </a:t>
            </a:r>
            <a:r>
              <a:rPr lang="en-US" dirty="0" err="1" smtClean="0"/>
              <a:t>tardis</a:t>
            </a:r>
            <a:endParaRPr lang="en-US" dirty="0" smtClean="0"/>
          </a:p>
          <a:p>
            <a:r>
              <a:rPr lang="en-US" dirty="0" smtClean="0"/>
              <a:t>Call one </a:t>
            </a:r>
            <a:r>
              <a:rPr lang="en-US" dirty="0" err="1" smtClean="0"/>
              <a:t>tardis</a:t>
            </a:r>
            <a:r>
              <a:rPr lang="en-US" dirty="0" smtClean="0"/>
              <a:t> the “time paradox machine” for a laugh</a:t>
            </a:r>
          </a:p>
        </p:txBody>
      </p:sp>
      <p:pic>
        <p:nvPicPr>
          <p:cNvPr id="10" name="Content Placeholder 9" descr="011.JPG"/>
          <p:cNvPicPr>
            <a:picLocks noGrp="1" noChangeAspect="1"/>
          </p:cNvPicPr>
          <p:nvPr>
            <p:ph sz="quarter" idx="2"/>
          </p:nvPr>
        </p:nvPicPr>
        <p:blipFill>
          <a:blip r:embed="rId3" cstate="print"/>
          <a:srcRect l="5663" b="16667"/>
          <a:stretch>
            <a:fillRect/>
          </a:stretch>
        </p:blipFill>
        <p:spPr>
          <a:xfrm>
            <a:off x="4876800" y="1524000"/>
            <a:ext cx="2819400" cy="4404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mp;K 372.JPG"/>
          <p:cNvPicPr>
            <a:picLocks noChangeAspect="1"/>
          </p:cNvPicPr>
          <p:nvPr/>
        </p:nvPicPr>
        <p:blipFill>
          <a:blip r:embed="rId2" cstate="print"/>
          <a:stretch>
            <a:fillRect/>
          </a:stretch>
        </p:blipFill>
        <p:spPr>
          <a:xfrm>
            <a:off x="406400" y="381000"/>
            <a:ext cx="7518400" cy="563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Halloween and Zombies</a:t>
            </a:r>
            <a:endParaRPr lang="en-US" dirty="0"/>
          </a:p>
        </p:txBody>
      </p:sp>
      <p:sp>
        <p:nvSpPr>
          <p:cNvPr id="5" name="Subtitle 4"/>
          <p:cNvSpPr>
            <a:spLocks noGrp="1"/>
          </p:cNvSpPr>
          <p:nvPr>
            <p:ph type="subTitle" idx="1"/>
          </p:nvPr>
        </p:nvSpPr>
        <p:spPr/>
        <p:txBody>
          <a:bodyPr/>
          <a:lstStyle/>
          <a:p>
            <a:r>
              <a:rPr lang="en-US" dirty="0" smtClean="0"/>
              <a:t>What teen doesn’t like one or the other?</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Keeping-it-creepy Advertisement</a:t>
            </a:r>
            <a:endParaRPr lang="en-US" dirty="0"/>
          </a:p>
        </p:txBody>
      </p:sp>
      <p:sp>
        <p:nvSpPr>
          <p:cNvPr id="6" name="Text Placeholder 5"/>
          <p:cNvSpPr>
            <a:spLocks noGrp="1"/>
          </p:cNvSpPr>
          <p:nvPr>
            <p:ph type="body" idx="2"/>
          </p:nvPr>
        </p:nvSpPr>
        <p:spPr/>
        <p:txBody>
          <a:bodyPr/>
          <a:lstStyle/>
          <a:p>
            <a:endParaRPr lang="en-US" dirty="0"/>
          </a:p>
        </p:txBody>
      </p:sp>
      <p:graphicFrame>
        <p:nvGraphicFramePr>
          <p:cNvPr id="7" name="Content Placeholder 6"/>
          <p:cNvGraphicFramePr>
            <a:graphicFrameLocks/>
          </p:cNvGraphicFramePr>
          <p:nvPr>
            <p:ph sz="quarter" idx="1"/>
          </p:nvPr>
        </p:nvGraphicFramePr>
        <p:xfrm>
          <a:off x="304800" y="1558925"/>
          <a:ext cx="5638800" cy="3759200"/>
        </p:xfrm>
        <a:graphic>
          <a:graphicData uri="http://schemas.openxmlformats.org/presentationml/2006/ole">
            <p:oleObj spid="_x0000_s1026" name="Acrobat Document" r:id="rId4" imgW="0" imgH="0" progId="AcroExch.Document.7">
              <p:embed/>
            </p:oleObj>
          </a:graphicData>
        </a:graphic>
      </p:graphicFrame>
      <p:graphicFrame>
        <p:nvGraphicFramePr>
          <p:cNvPr id="8" name="Object 7"/>
          <p:cNvGraphicFramePr>
            <a:graphicFrameLocks noChangeAspect="1"/>
          </p:cNvGraphicFramePr>
          <p:nvPr/>
        </p:nvGraphicFramePr>
        <p:xfrm>
          <a:off x="152400" y="152400"/>
          <a:ext cx="5943600" cy="7691718"/>
        </p:xfrm>
        <a:graphic>
          <a:graphicData uri="http://schemas.openxmlformats.org/presentationml/2006/ole">
            <p:oleObj spid="_x0000_s1027" name="Acrobat Document" r:id="rId5" imgW="5830114" imgH="7542857" progId="AcroExch.Document.7">
              <p:embed/>
            </p:oleObj>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Life-sized games</a:t>
            </a:r>
            <a:endParaRPr lang="en-US" dirty="0"/>
          </a:p>
        </p:txBody>
      </p:sp>
      <p:sp>
        <p:nvSpPr>
          <p:cNvPr id="3" name="Content Placeholder 2"/>
          <p:cNvSpPr>
            <a:spLocks noGrp="1"/>
          </p:cNvSpPr>
          <p:nvPr>
            <p:ph sz="quarter" idx="1"/>
          </p:nvPr>
        </p:nvSpPr>
        <p:spPr/>
        <p:txBody>
          <a:bodyPr/>
          <a:lstStyle/>
          <a:p>
            <a:r>
              <a:rPr lang="en-US" dirty="0" smtClean="0"/>
              <a:t>Foosball, Clue, Angry Birds, Candy Crush, Plants vs. Zombies, and Hungry </a:t>
            </a:r>
            <a:r>
              <a:rPr lang="en-US" dirty="0" err="1" smtClean="0"/>
              <a:t>Hungry</a:t>
            </a:r>
            <a:r>
              <a:rPr lang="en-US" dirty="0" smtClean="0"/>
              <a:t> Hippos.</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Quantity Vs. Quality</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After-School Programming</a:t>
            </a:r>
            <a:endParaRPr lang="en-US" dirty="0"/>
          </a:p>
        </p:txBody>
      </p:sp>
      <p:sp>
        <p:nvSpPr>
          <p:cNvPr id="5" name="Subtitle 4"/>
          <p:cNvSpPr>
            <a:spLocks noGrp="1"/>
          </p:cNvSpPr>
          <p:nvPr>
            <p:ph type="body" idx="1"/>
          </p:nvPr>
        </p:nvSpPr>
        <p:spPr/>
        <p:txBody>
          <a:bodyPr/>
          <a:lstStyle/>
          <a:p>
            <a:r>
              <a:rPr lang="en-US" dirty="0" smtClean="0"/>
              <a:t>The Art of Hanging Out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Our space</a:t>
            </a:r>
            <a:endParaRPr lang="en-US" dirty="0"/>
          </a:p>
        </p:txBody>
      </p:sp>
      <p:pic>
        <p:nvPicPr>
          <p:cNvPr id="11" name="Content Placeholder 10" descr="031.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Schedule</a:t>
            </a:r>
            <a:endParaRPr lang="en-US" dirty="0"/>
          </a:p>
        </p:txBody>
      </p:sp>
      <p:sp>
        <p:nvSpPr>
          <p:cNvPr id="3" name="Content Placeholder 2"/>
          <p:cNvSpPr>
            <a:spLocks noGrp="1"/>
          </p:cNvSpPr>
          <p:nvPr>
            <p:ph sz="quarter" idx="1"/>
          </p:nvPr>
        </p:nvSpPr>
        <p:spPr/>
        <p:txBody>
          <a:bodyPr/>
          <a:lstStyle/>
          <a:p>
            <a:r>
              <a:rPr lang="en-US" dirty="0" smtClean="0"/>
              <a:t>Monday: Coloring</a:t>
            </a:r>
          </a:p>
          <a:p>
            <a:r>
              <a:rPr lang="en-US" dirty="0" smtClean="0"/>
              <a:t>Tuesday: Alternating Nail Club, Lego Club</a:t>
            </a:r>
          </a:p>
          <a:p>
            <a:r>
              <a:rPr lang="en-US" dirty="0" smtClean="0"/>
              <a:t>Wednesday: Just Games</a:t>
            </a:r>
          </a:p>
          <a:p>
            <a:r>
              <a:rPr lang="en-US" dirty="0" smtClean="0"/>
              <a:t>Thursday: Crafts</a:t>
            </a:r>
          </a:p>
          <a:p>
            <a:r>
              <a:rPr lang="en-US" dirty="0" smtClean="0"/>
              <a:t>Friday: Wild Card Day</a:t>
            </a:r>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1893</TotalTime>
  <Words>1981</Words>
  <Application>Microsoft Office PowerPoint</Application>
  <PresentationFormat>On-screen Show (4:3)</PresentationFormat>
  <Paragraphs>215</Paragraphs>
  <Slides>54</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Oriel</vt:lpstr>
      <vt:lpstr>Acrobat Document</vt:lpstr>
      <vt:lpstr>Teen Programs That Work</vt:lpstr>
      <vt:lpstr>Fall of 2011</vt:lpstr>
      <vt:lpstr>Fall of 2012</vt:lpstr>
      <vt:lpstr>Fall of 2013</vt:lpstr>
      <vt:lpstr>Goals of Teen Programming</vt:lpstr>
      <vt:lpstr>Quantity Vs. Quality</vt:lpstr>
      <vt:lpstr>After-School Programming</vt:lpstr>
      <vt:lpstr>Our space</vt:lpstr>
      <vt:lpstr>The Schedule</vt:lpstr>
      <vt:lpstr>Monday: Coloring</vt:lpstr>
      <vt:lpstr>Tuesday: Nail Club/Lego Club</vt:lpstr>
      <vt:lpstr>Wednesday: Games</vt:lpstr>
      <vt:lpstr>Thursday: Crafts</vt:lpstr>
      <vt:lpstr>6 Dream Crafts for teens</vt:lpstr>
      <vt:lpstr>The Soctopus   $11</vt:lpstr>
      <vt:lpstr>Socktopus Hacks</vt:lpstr>
      <vt:lpstr>Marshmallow Guns   $25</vt:lpstr>
      <vt:lpstr>Marshmallow Gun Hacks</vt:lpstr>
      <vt:lpstr>Easter egg tea cups   $9</vt:lpstr>
      <vt:lpstr>Easter egg tea cup hacks</vt:lpstr>
      <vt:lpstr>Slenderman    $7</vt:lpstr>
      <vt:lpstr>Slenderman hacks</vt:lpstr>
      <vt:lpstr>Cd shard ornaments   $9.50</vt:lpstr>
      <vt:lpstr>CD shard ornaments hacks</vt:lpstr>
      <vt:lpstr>Necktie Snakes   $9</vt:lpstr>
      <vt:lpstr>Necktie snake hacks</vt:lpstr>
      <vt:lpstr>4 Crafts for Under $5</vt:lpstr>
      <vt:lpstr>Photos  with books  $0</vt:lpstr>
      <vt:lpstr>Puzzle Piece Creatures  $2</vt:lpstr>
      <vt:lpstr>Bottle caps  $4</vt:lpstr>
      <vt:lpstr>Mustaches, Monocles, and such  $2</vt:lpstr>
      <vt:lpstr>Friday: wild card</vt:lpstr>
      <vt:lpstr>Teen advisory group</vt:lpstr>
      <vt:lpstr>Advertise</vt:lpstr>
      <vt:lpstr>Keep them excited</vt:lpstr>
      <vt:lpstr>Offer guidance</vt:lpstr>
      <vt:lpstr>Lock-Ins</vt:lpstr>
      <vt:lpstr>Lock-in hacks</vt:lpstr>
      <vt:lpstr>Doctor Who?</vt:lpstr>
      <vt:lpstr>Keeping-it-mysterious Advertisement</vt:lpstr>
      <vt:lpstr>Posting the advertisements</vt:lpstr>
      <vt:lpstr>Decorate</vt:lpstr>
      <vt:lpstr>Dress up as a victim of “the silence”</vt:lpstr>
      <vt:lpstr>First 20 minutes</vt:lpstr>
      <vt:lpstr>Don’t blink</vt:lpstr>
      <vt:lpstr>Doctor who villain relay race</vt:lpstr>
      <vt:lpstr>Cybermen</vt:lpstr>
      <vt:lpstr>Vashta nerada</vt:lpstr>
      <vt:lpstr>Dalek</vt:lpstr>
      <vt:lpstr>Capture the Tardis</vt:lpstr>
      <vt:lpstr>Slide 51</vt:lpstr>
      <vt:lpstr>Halloween and Zombies</vt:lpstr>
      <vt:lpstr>Keeping-it-creepy Advertisement</vt:lpstr>
      <vt:lpstr>Life-sized games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Programs That Work</dc:title>
  <dc:creator>lroylance</dc:creator>
  <cp:lastModifiedBy>lroylance</cp:lastModifiedBy>
  <cp:revision>197</cp:revision>
  <dcterms:created xsi:type="dcterms:W3CDTF">2014-02-18T20:11:31Z</dcterms:created>
  <dcterms:modified xsi:type="dcterms:W3CDTF">2014-04-30T23:31:28Z</dcterms:modified>
</cp:coreProperties>
</file>